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256" r:id="rId5"/>
    <p:sldId id="301" r:id="rId6"/>
    <p:sldId id="300" r:id="rId7"/>
    <p:sldId id="302" r:id="rId8"/>
    <p:sldId id="298" r:id="rId9"/>
    <p:sldId id="297" r:id="rId10"/>
    <p:sldId id="296" r:id="rId11"/>
    <p:sldId id="295" r:id="rId12"/>
    <p:sldId id="271" r:id="rId13"/>
    <p:sldId id="262" r:id="rId14"/>
    <p:sldId id="264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57C7B-A664-C895-F7D6-51069ABADEB6}" v="323" dt="2023-12-04T22:38:07.609"/>
    <p1510:client id="{394B1A41-FC20-E207-C130-311AC13ED9AE}" v="222" dt="2023-12-05T01:04:06.400"/>
    <p1510:client id="{4B782E5C-B9FF-AC56-120E-C2D379A1E21E}" v="6" dt="2023-12-04T21:17:35.376"/>
    <p1510:client id="{64A98474-C6B7-9A12-45F4-E47E265185EC}" v="53" dt="2023-12-04T21:36:28.448"/>
    <p1510:client id="{6821F204-9473-6044-145A-61BDA59BB1D0}" v="1" dt="2023-12-04T23:06:50.507"/>
    <p1510:client id="{7C0727A3-A8D6-1BF3-4810-B2CB5A7DAE48}" v="5" dt="2023-12-05T00:22:59.566"/>
    <p1510:client id="{8DC728EE-0F13-4C12-BAA3-CD277C3D6B3E}" v="275" vWet="277" dt="2023-12-05T01:22:05.280"/>
    <p1510:client id="{F1ED1B4F-02E1-5C85-7528-65D762ADE9FA}" v="822" dt="2023-12-05T01:26:20.85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83995-5DAB-4955-8FA4-3181B53DBCA0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D971D3C-6179-4A80-9F75-EECD6B8A62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Optimal Cash Level</a:t>
          </a:r>
          <a:r>
            <a:rPr lang="en-US" baseline="0">
              <a:latin typeface="Times New Roman"/>
              <a:cs typeface="Times New Roman"/>
            </a:rPr>
            <a:t>: Balance where a firm's Marginal benefits of holding additional cash are equal to marginal costs. </a:t>
          </a:r>
          <a:endParaRPr lang="en-US">
            <a:latin typeface="Times New Roman"/>
            <a:cs typeface="Times New Roman"/>
          </a:endParaRPr>
        </a:p>
      </dgm:t>
    </dgm:pt>
    <dgm:pt modelId="{6D5660A1-E698-43F5-96D1-208144CC241A}" type="parTrans" cxnId="{D5C193C9-9523-4900-9005-74829359E273}">
      <dgm:prSet/>
      <dgm:spPr/>
      <dgm:t>
        <a:bodyPr/>
        <a:lstStyle/>
        <a:p>
          <a:endParaRPr lang="en-US"/>
        </a:p>
      </dgm:t>
    </dgm:pt>
    <dgm:pt modelId="{FFDF6EC7-D6FA-49CD-9C05-D09E235726FA}" type="sibTrans" cxnId="{D5C193C9-9523-4900-9005-74829359E273}">
      <dgm:prSet/>
      <dgm:spPr/>
      <dgm:t>
        <a:bodyPr/>
        <a:lstStyle/>
        <a:p>
          <a:endParaRPr lang="en-US"/>
        </a:p>
      </dgm:t>
    </dgm:pt>
    <dgm:pt modelId="{792FB080-58AD-4DB7-A69B-8043589D31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Importance: </a:t>
          </a:r>
          <a:r>
            <a:rPr lang="en-US" baseline="0">
              <a:latin typeface="Times New Roman"/>
              <a:cs typeface="Times New Roman"/>
            </a:rPr>
            <a:t>For future firm performance and stock return. </a:t>
          </a:r>
          <a:endParaRPr lang="en-US">
            <a:latin typeface="Times New Roman"/>
            <a:cs typeface="Times New Roman"/>
          </a:endParaRPr>
        </a:p>
      </dgm:t>
    </dgm:pt>
    <dgm:pt modelId="{2C34D030-D4DF-425F-AAAB-76DBE00D6C19}" type="parTrans" cxnId="{AC291B0B-9FEB-4621-A717-F17694D7B341}">
      <dgm:prSet/>
      <dgm:spPr/>
      <dgm:t>
        <a:bodyPr/>
        <a:lstStyle/>
        <a:p>
          <a:endParaRPr lang="en-US"/>
        </a:p>
      </dgm:t>
    </dgm:pt>
    <dgm:pt modelId="{FF7CB08F-60AE-4063-86B4-926E010848B9}" type="sibTrans" cxnId="{AC291B0B-9FEB-4621-A717-F17694D7B341}">
      <dgm:prSet/>
      <dgm:spPr/>
      <dgm:t>
        <a:bodyPr/>
        <a:lstStyle/>
        <a:p>
          <a:endParaRPr lang="en-US"/>
        </a:p>
      </dgm:t>
    </dgm:pt>
    <dgm:pt modelId="{2F07E398-82EF-409C-B6E1-8E3D13CB46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Risk of Deviation:</a:t>
          </a:r>
          <a:r>
            <a:rPr lang="en-US" baseline="0">
              <a:latin typeface="Times New Roman"/>
              <a:cs typeface="Times New Roman"/>
            </a:rPr>
            <a:t> Excess and insufficient cash negatively impact future performance. </a:t>
          </a:r>
          <a:endParaRPr lang="en-US">
            <a:latin typeface="Times New Roman"/>
            <a:cs typeface="Times New Roman"/>
          </a:endParaRPr>
        </a:p>
      </dgm:t>
    </dgm:pt>
    <dgm:pt modelId="{2F8D811B-F3B6-4DCD-A395-F318A19CB4DC}" type="parTrans" cxnId="{AEB2969B-AAE0-4A28-8BBD-F4363E54BC10}">
      <dgm:prSet/>
      <dgm:spPr/>
      <dgm:t>
        <a:bodyPr/>
        <a:lstStyle/>
        <a:p>
          <a:endParaRPr lang="en-US"/>
        </a:p>
      </dgm:t>
    </dgm:pt>
    <dgm:pt modelId="{F78741F8-B387-4E56-8CBF-6DC098BCE278}" type="sibTrans" cxnId="{AEB2969B-AAE0-4A28-8BBD-F4363E54BC10}">
      <dgm:prSet/>
      <dgm:spPr/>
      <dgm:t>
        <a:bodyPr/>
        <a:lstStyle/>
        <a:p>
          <a:endParaRPr lang="en-US"/>
        </a:p>
      </dgm:t>
    </dgm:pt>
    <dgm:pt modelId="{94B78EF9-7E60-4563-83A8-039F9A1376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Managing Liquidity: </a:t>
          </a:r>
          <a:r>
            <a:rPr lang="en-US" baseline="0">
              <a:latin typeface="Times New Roman"/>
              <a:cs typeface="Times New Roman"/>
            </a:rPr>
            <a:t>Vital for meeting operational needs and making investments. </a:t>
          </a:r>
          <a:endParaRPr lang="en-US">
            <a:latin typeface="Times New Roman"/>
            <a:cs typeface="Times New Roman"/>
          </a:endParaRPr>
        </a:p>
      </dgm:t>
    </dgm:pt>
    <dgm:pt modelId="{132FAE00-186D-439B-9538-0AF508AA14DC}" type="parTrans" cxnId="{479C03A0-EAEF-4814-B3ED-B8FF1CC7FFAD}">
      <dgm:prSet/>
      <dgm:spPr/>
      <dgm:t>
        <a:bodyPr/>
        <a:lstStyle/>
        <a:p>
          <a:endParaRPr lang="en-US"/>
        </a:p>
      </dgm:t>
    </dgm:pt>
    <dgm:pt modelId="{70FBD00E-3598-4D33-A625-79BB1638BF45}" type="sibTrans" cxnId="{479C03A0-EAEF-4814-B3ED-B8FF1CC7FFAD}">
      <dgm:prSet/>
      <dgm:spPr/>
      <dgm:t>
        <a:bodyPr/>
        <a:lstStyle/>
        <a:p>
          <a:endParaRPr lang="en-US"/>
        </a:p>
      </dgm:t>
    </dgm:pt>
    <dgm:pt modelId="{31A52129-D0A4-4C9D-B9D4-31901EB7BB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Avoiding Negative Impacts: </a:t>
          </a:r>
          <a:r>
            <a:rPr lang="en-US" baseline="0">
              <a:latin typeface="Times New Roman"/>
              <a:cs typeface="Times New Roman"/>
            </a:rPr>
            <a:t>Excessive cash lead to reduced investment returns and inefficient capital allocation. </a:t>
          </a:r>
          <a:endParaRPr lang="en-US">
            <a:latin typeface="Times New Roman"/>
            <a:cs typeface="Times New Roman"/>
          </a:endParaRPr>
        </a:p>
      </dgm:t>
    </dgm:pt>
    <dgm:pt modelId="{DFFA84BB-3478-47C9-9675-67D3C9AA2D0E}" type="parTrans" cxnId="{4E5B86B2-788B-4AE3-86B3-660D71DE879E}">
      <dgm:prSet/>
      <dgm:spPr/>
      <dgm:t>
        <a:bodyPr/>
        <a:lstStyle/>
        <a:p>
          <a:endParaRPr lang="en-US"/>
        </a:p>
      </dgm:t>
    </dgm:pt>
    <dgm:pt modelId="{A4C3515D-FBDB-4135-B9DB-2DF767DEB8B7}" type="sibTrans" cxnId="{4E5B86B2-788B-4AE3-86B3-660D71DE879E}">
      <dgm:prSet/>
      <dgm:spPr/>
      <dgm:t>
        <a:bodyPr/>
        <a:lstStyle/>
        <a:p>
          <a:endParaRPr lang="en-US"/>
        </a:p>
      </dgm:t>
    </dgm:pt>
    <dgm:pt modelId="{7048EB77-3B1C-489F-B766-2DE3782117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/>
              <a:cs typeface="Times New Roman"/>
            </a:rPr>
            <a:t>RNOA Impact:</a:t>
          </a:r>
          <a:r>
            <a:rPr lang="en-US" baseline="0">
              <a:latin typeface="Times New Roman"/>
              <a:cs typeface="Times New Roman"/>
            </a:rPr>
            <a:t> Optimal Cash Level is important for maintaining healthy RNOA, indicating efficient asset utilization and profitability. </a:t>
          </a:r>
          <a:endParaRPr lang="en-US">
            <a:latin typeface="Times New Roman"/>
            <a:cs typeface="Times New Roman"/>
          </a:endParaRPr>
        </a:p>
      </dgm:t>
    </dgm:pt>
    <dgm:pt modelId="{B02B709C-05C4-4FDF-99A8-71464BDA34EB}" type="parTrans" cxnId="{BD920C0D-F995-4D4D-A00B-74FA67493534}">
      <dgm:prSet/>
      <dgm:spPr/>
      <dgm:t>
        <a:bodyPr/>
        <a:lstStyle/>
        <a:p>
          <a:endParaRPr lang="en-US"/>
        </a:p>
      </dgm:t>
    </dgm:pt>
    <dgm:pt modelId="{EF43879A-65E6-4BEB-A422-728D893CF564}" type="sibTrans" cxnId="{BD920C0D-F995-4D4D-A00B-74FA67493534}">
      <dgm:prSet/>
      <dgm:spPr/>
      <dgm:t>
        <a:bodyPr/>
        <a:lstStyle/>
        <a:p>
          <a:endParaRPr lang="en-US"/>
        </a:p>
      </dgm:t>
    </dgm:pt>
    <dgm:pt modelId="{C24C6A49-427C-4798-A961-EE0EAE817317}" type="pres">
      <dgm:prSet presAssocID="{7C883995-5DAB-4955-8FA4-3181B53DBCA0}" presName="root" presStyleCnt="0">
        <dgm:presLayoutVars>
          <dgm:dir/>
          <dgm:resizeHandles val="exact"/>
        </dgm:presLayoutVars>
      </dgm:prSet>
      <dgm:spPr/>
    </dgm:pt>
    <dgm:pt modelId="{FA5B1477-6D28-4EF5-91CC-CFA532A66C49}" type="pres">
      <dgm:prSet presAssocID="{2D971D3C-6179-4A80-9F75-EECD6B8A62A5}" presName="compNode" presStyleCnt="0"/>
      <dgm:spPr/>
    </dgm:pt>
    <dgm:pt modelId="{8BDF75BD-8F41-4542-994E-150D4EA508D3}" type="pres">
      <dgm:prSet presAssocID="{2D971D3C-6179-4A80-9F75-EECD6B8A62A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FE1F299-8FF5-4D0A-A1A0-9BD46DCE7F8F}" type="pres">
      <dgm:prSet presAssocID="{2D971D3C-6179-4A80-9F75-EECD6B8A62A5}" presName="spaceRect" presStyleCnt="0"/>
      <dgm:spPr/>
    </dgm:pt>
    <dgm:pt modelId="{0917E8D4-2F8D-4947-AA46-6401E308257B}" type="pres">
      <dgm:prSet presAssocID="{2D971D3C-6179-4A80-9F75-EECD6B8A62A5}" presName="textRect" presStyleLbl="revTx" presStyleIdx="0" presStyleCnt="6">
        <dgm:presLayoutVars>
          <dgm:chMax val="1"/>
          <dgm:chPref val="1"/>
        </dgm:presLayoutVars>
      </dgm:prSet>
      <dgm:spPr/>
    </dgm:pt>
    <dgm:pt modelId="{A22196E1-764B-411F-92EE-19C1E491779A}" type="pres">
      <dgm:prSet presAssocID="{FFDF6EC7-D6FA-49CD-9C05-D09E235726FA}" presName="sibTrans" presStyleCnt="0"/>
      <dgm:spPr/>
    </dgm:pt>
    <dgm:pt modelId="{13139ED2-E6D5-47CE-BE01-D82249A003F0}" type="pres">
      <dgm:prSet presAssocID="{792FB080-58AD-4DB7-A69B-8043589D31E8}" presName="compNode" presStyleCnt="0"/>
      <dgm:spPr/>
    </dgm:pt>
    <dgm:pt modelId="{3372AABC-5EA1-4599-9C94-D6664ACACEEB}" type="pres">
      <dgm:prSet presAssocID="{792FB080-58AD-4DB7-A69B-8043589D31E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7E38D8FA-2618-4716-916B-143B01D3116B}" type="pres">
      <dgm:prSet presAssocID="{792FB080-58AD-4DB7-A69B-8043589D31E8}" presName="spaceRect" presStyleCnt="0"/>
      <dgm:spPr/>
    </dgm:pt>
    <dgm:pt modelId="{03C305EC-054C-424C-98CD-EF887549BA8F}" type="pres">
      <dgm:prSet presAssocID="{792FB080-58AD-4DB7-A69B-8043589D31E8}" presName="textRect" presStyleLbl="revTx" presStyleIdx="1" presStyleCnt="6">
        <dgm:presLayoutVars>
          <dgm:chMax val="1"/>
          <dgm:chPref val="1"/>
        </dgm:presLayoutVars>
      </dgm:prSet>
      <dgm:spPr/>
    </dgm:pt>
    <dgm:pt modelId="{A44ED6C4-1BA5-4061-9E2D-CB9B8BFBF84E}" type="pres">
      <dgm:prSet presAssocID="{FF7CB08F-60AE-4063-86B4-926E010848B9}" presName="sibTrans" presStyleCnt="0"/>
      <dgm:spPr/>
    </dgm:pt>
    <dgm:pt modelId="{4A21660D-D65C-4DF7-A4EB-D690BF09E7B8}" type="pres">
      <dgm:prSet presAssocID="{2F07E398-82EF-409C-B6E1-8E3D13CB4609}" presName="compNode" presStyleCnt="0"/>
      <dgm:spPr/>
    </dgm:pt>
    <dgm:pt modelId="{118988D2-D106-4CB6-A913-57B049D91B30}" type="pres">
      <dgm:prSet presAssocID="{2F07E398-82EF-409C-B6E1-8E3D13CB46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E6A08B0-1D19-4C52-9943-ECDDBAE511F1}" type="pres">
      <dgm:prSet presAssocID="{2F07E398-82EF-409C-B6E1-8E3D13CB4609}" presName="spaceRect" presStyleCnt="0"/>
      <dgm:spPr/>
    </dgm:pt>
    <dgm:pt modelId="{D669E7C3-2C46-47A1-BE22-9161EFC4F346}" type="pres">
      <dgm:prSet presAssocID="{2F07E398-82EF-409C-B6E1-8E3D13CB4609}" presName="textRect" presStyleLbl="revTx" presStyleIdx="2" presStyleCnt="6">
        <dgm:presLayoutVars>
          <dgm:chMax val="1"/>
          <dgm:chPref val="1"/>
        </dgm:presLayoutVars>
      </dgm:prSet>
      <dgm:spPr/>
    </dgm:pt>
    <dgm:pt modelId="{B1152C62-A67E-4D74-AAC6-8DA48D266111}" type="pres">
      <dgm:prSet presAssocID="{F78741F8-B387-4E56-8CBF-6DC098BCE278}" presName="sibTrans" presStyleCnt="0"/>
      <dgm:spPr/>
    </dgm:pt>
    <dgm:pt modelId="{E7129C62-F787-48EC-8CF1-D65ED988BE9F}" type="pres">
      <dgm:prSet presAssocID="{94B78EF9-7E60-4563-83A8-039F9A137646}" presName="compNode" presStyleCnt="0"/>
      <dgm:spPr/>
    </dgm:pt>
    <dgm:pt modelId="{0E9DF21C-D70E-4F09-A26B-911C485D97D9}" type="pres">
      <dgm:prSet presAssocID="{94B78EF9-7E60-4563-83A8-039F9A13764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14F16CB1-C635-46B4-8BCE-F5B03E586A09}" type="pres">
      <dgm:prSet presAssocID="{94B78EF9-7E60-4563-83A8-039F9A137646}" presName="spaceRect" presStyleCnt="0"/>
      <dgm:spPr/>
    </dgm:pt>
    <dgm:pt modelId="{C075A909-DF95-4378-B66E-B14E9A7034D3}" type="pres">
      <dgm:prSet presAssocID="{94B78EF9-7E60-4563-83A8-039F9A137646}" presName="textRect" presStyleLbl="revTx" presStyleIdx="3" presStyleCnt="6">
        <dgm:presLayoutVars>
          <dgm:chMax val="1"/>
          <dgm:chPref val="1"/>
        </dgm:presLayoutVars>
      </dgm:prSet>
      <dgm:spPr/>
    </dgm:pt>
    <dgm:pt modelId="{EE5B5135-F0DC-423C-A0C8-AD43F21E0B6A}" type="pres">
      <dgm:prSet presAssocID="{70FBD00E-3598-4D33-A625-79BB1638BF45}" presName="sibTrans" presStyleCnt="0"/>
      <dgm:spPr/>
    </dgm:pt>
    <dgm:pt modelId="{D7C94F34-2C42-49FC-907D-509C289B0B69}" type="pres">
      <dgm:prSet presAssocID="{31A52129-D0A4-4C9D-B9D4-31901EB7BBD2}" presName="compNode" presStyleCnt="0"/>
      <dgm:spPr/>
    </dgm:pt>
    <dgm:pt modelId="{4F1A4F26-B5B0-42E2-9865-CA59E0650177}" type="pres">
      <dgm:prSet presAssocID="{31A52129-D0A4-4C9D-B9D4-31901EB7BBD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D39FF154-394E-48E8-BB11-E8FA8A4F56A2}" type="pres">
      <dgm:prSet presAssocID="{31A52129-D0A4-4C9D-B9D4-31901EB7BBD2}" presName="spaceRect" presStyleCnt="0"/>
      <dgm:spPr/>
    </dgm:pt>
    <dgm:pt modelId="{F1F29A07-5E02-456F-86EB-21B29B79EA3F}" type="pres">
      <dgm:prSet presAssocID="{31A52129-D0A4-4C9D-B9D4-31901EB7BBD2}" presName="textRect" presStyleLbl="revTx" presStyleIdx="4" presStyleCnt="6">
        <dgm:presLayoutVars>
          <dgm:chMax val="1"/>
          <dgm:chPref val="1"/>
        </dgm:presLayoutVars>
      </dgm:prSet>
      <dgm:spPr/>
    </dgm:pt>
    <dgm:pt modelId="{2FCFDFE6-97D5-428D-A3FE-370D4ACA0A81}" type="pres">
      <dgm:prSet presAssocID="{A4C3515D-FBDB-4135-B9DB-2DF767DEB8B7}" presName="sibTrans" presStyleCnt="0"/>
      <dgm:spPr/>
    </dgm:pt>
    <dgm:pt modelId="{3D37003F-72AC-4BD4-A0A3-B1AACE5D27F5}" type="pres">
      <dgm:prSet presAssocID="{7048EB77-3B1C-489F-B766-2DE3782117AD}" presName="compNode" presStyleCnt="0"/>
      <dgm:spPr/>
    </dgm:pt>
    <dgm:pt modelId="{7B55932B-0220-492E-9BAB-BD019169FB9E}" type="pres">
      <dgm:prSet presAssocID="{7048EB77-3B1C-489F-B766-2DE3782117A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B9A61D59-CDF4-4BBE-B34A-E7F16006284E}" type="pres">
      <dgm:prSet presAssocID="{7048EB77-3B1C-489F-B766-2DE3782117AD}" presName="spaceRect" presStyleCnt="0"/>
      <dgm:spPr/>
    </dgm:pt>
    <dgm:pt modelId="{CD29E5E8-C8CD-427B-8DC8-74E674DA5039}" type="pres">
      <dgm:prSet presAssocID="{7048EB77-3B1C-489F-B766-2DE3782117A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C291B0B-9FEB-4621-A717-F17694D7B341}" srcId="{7C883995-5DAB-4955-8FA4-3181B53DBCA0}" destId="{792FB080-58AD-4DB7-A69B-8043589D31E8}" srcOrd="1" destOrd="0" parTransId="{2C34D030-D4DF-425F-AAAB-76DBE00D6C19}" sibTransId="{FF7CB08F-60AE-4063-86B4-926E010848B9}"/>
    <dgm:cxn modelId="{BD920C0D-F995-4D4D-A00B-74FA67493534}" srcId="{7C883995-5DAB-4955-8FA4-3181B53DBCA0}" destId="{7048EB77-3B1C-489F-B766-2DE3782117AD}" srcOrd="5" destOrd="0" parTransId="{B02B709C-05C4-4FDF-99A8-71464BDA34EB}" sibTransId="{EF43879A-65E6-4BEB-A422-728D893CF564}"/>
    <dgm:cxn modelId="{75E8DB0E-0E55-4353-84D3-945610E43564}" type="presOf" srcId="{792FB080-58AD-4DB7-A69B-8043589D31E8}" destId="{03C305EC-054C-424C-98CD-EF887549BA8F}" srcOrd="0" destOrd="0" presId="urn:microsoft.com/office/officeart/2018/2/layout/IconLabelList"/>
    <dgm:cxn modelId="{9750052E-1E0B-42CC-BD4A-0CE3CD35B881}" type="presOf" srcId="{7C883995-5DAB-4955-8FA4-3181B53DBCA0}" destId="{C24C6A49-427C-4798-A961-EE0EAE817317}" srcOrd="0" destOrd="0" presId="urn:microsoft.com/office/officeart/2018/2/layout/IconLabelList"/>
    <dgm:cxn modelId="{6B3A2D91-0B6D-490B-A8EC-5E0EC782E763}" type="presOf" srcId="{2D971D3C-6179-4A80-9F75-EECD6B8A62A5}" destId="{0917E8D4-2F8D-4947-AA46-6401E308257B}" srcOrd="0" destOrd="0" presId="urn:microsoft.com/office/officeart/2018/2/layout/IconLabelList"/>
    <dgm:cxn modelId="{AEB2969B-AAE0-4A28-8BBD-F4363E54BC10}" srcId="{7C883995-5DAB-4955-8FA4-3181B53DBCA0}" destId="{2F07E398-82EF-409C-B6E1-8E3D13CB4609}" srcOrd="2" destOrd="0" parTransId="{2F8D811B-F3B6-4DCD-A395-F318A19CB4DC}" sibTransId="{F78741F8-B387-4E56-8CBF-6DC098BCE278}"/>
    <dgm:cxn modelId="{479C03A0-EAEF-4814-B3ED-B8FF1CC7FFAD}" srcId="{7C883995-5DAB-4955-8FA4-3181B53DBCA0}" destId="{94B78EF9-7E60-4563-83A8-039F9A137646}" srcOrd="3" destOrd="0" parTransId="{132FAE00-186D-439B-9538-0AF508AA14DC}" sibTransId="{70FBD00E-3598-4D33-A625-79BB1638BF45}"/>
    <dgm:cxn modelId="{C2C5B1A3-D3AF-4F84-B631-F53C50662DCB}" type="presOf" srcId="{94B78EF9-7E60-4563-83A8-039F9A137646}" destId="{C075A909-DF95-4378-B66E-B14E9A7034D3}" srcOrd="0" destOrd="0" presId="urn:microsoft.com/office/officeart/2018/2/layout/IconLabelList"/>
    <dgm:cxn modelId="{865960A9-AE64-4B41-9AD3-62664A18B126}" type="presOf" srcId="{7048EB77-3B1C-489F-B766-2DE3782117AD}" destId="{CD29E5E8-C8CD-427B-8DC8-74E674DA5039}" srcOrd="0" destOrd="0" presId="urn:microsoft.com/office/officeart/2018/2/layout/IconLabelList"/>
    <dgm:cxn modelId="{E5B1BAA9-DFC8-4A20-8E70-E713537FB12B}" type="presOf" srcId="{2F07E398-82EF-409C-B6E1-8E3D13CB4609}" destId="{D669E7C3-2C46-47A1-BE22-9161EFC4F346}" srcOrd="0" destOrd="0" presId="urn:microsoft.com/office/officeart/2018/2/layout/IconLabelList"/>
    <dgm:cxn modelId="{4E5B86B2-788B-4AE3-86B3-660D71DE879E}" srcId="{7C883995-5DAB-4955-8FA4-3181B53DBCA0}" destId="{31A52129-D0A4-4C9D-B9D4-31901EB7BBD2}" srcOrd="4" destOrd="0" parTransId="{DFFA84BB-3478-47C9-9675-67D3C9AA2D0E}" sibTransId="{A4C3515D-FBDB-4135-B9DB-2DF767DEB8B7}"/>
    <dgm:cxn modelId="{D5C193C9-9523-4900-9005-74829359E273}" srcId="{7C883995-5DAB-4955-8FA4-3181B53DBCA0}" destId="{2D971D3C-6179-4A80-9F75-EECD6B8A62A5}" srcOrd="0" destOrd="0" parTransId="{6D5660A1-E698-43F5-96D1-208144CC241A}" sibTransId="{FFDF6EC7-D6FA-49CD-9C05-D09E235726FA}"/>
    <dgm:cxn modelId="{311CDDD4-3557-4649-9593-CB430618E21A}" type="presOf" srcId="{31A52129-D0A4-4C9D-B9D4-31901EB7BBD2}" destId="{F1F29A07-5E02-456F-86EB-21B29B79EA3F}" srcOrd="0" destOrd="0" presId="urn:microsoft.com/office/officeart/2018/2/layout/IconLabelList"/>
    <dgm:cxn modelId="{488ADFA5-C7C6-4984-A066-BF5C909B3968}" type="presParOf" srcId="{C24C6A49-427C-4798-A961-EE0EAE817317}" destId="{FA5B1477-6D28-4EF5-91CC-CFA532A66C49}" srcOrd="0" destOrd="0" presId="urn:microsoft.com/office/officeart/2018/2/layout/IconLabelList"/>
    <dgm:cxn modelId="{0239C920-AE07-4B87-9E32-B943512238FC}" type="presParOf" srcId="{FA5B1477-6D28-4EF5-91CC-CFA532A66C49}" destId="{8BDF75BD-8F41-4542-994E-150D4EA508D3}" srcOrd="0" destOrd="0" presId="urn:microsoft.com/office/officeart/2018/2/layout/IconLabelList"/>
    <dgm:cxn modelId="{A328F215-0C2F-4978-A893-162D8D3E562B}" type="presParOf" srcId="{FA5B1477-6D28-4EF5-91CC-CFA532A66C49}" destId="{FFE1F299-8FF5-4D0A-A1A0-9BD46DCE7F8F}" srcOrd="1" destOrd="0" presId="urn:microsoft.com/office/officeart/2018/2/layout/IconLabelList"/>
    <dgm:cxn modelId="{A72619B1-D933-4580-A27A-DCEED3F31EAF}" type="presParOf" srcId="{FA5B1477-6D28-4EF5-91CC-CFA532A66C49}" destId="{0917E8D4-2F8D-4947-AA46-6401E308257B}" srcOrd="2" destOrd="0" presId="urn:microsoft.com/office/officeart/2018/2/layout/IconLabelList"/>
    <dgm:cxn modelId="{C9025C70-09E4-4B6C-B44D-AC02196360A0}" type="presParOf" srcId="{C24C6A49-427C-4798-A961-EE0EAE817317}" destId="{A22196E1-764B-411F-92EE-19C1E491779A}" srcOrd="1" destOrd="0" presId="urn:microsoft.com/office/officeart/2018/2/layout/IconLabelList"/>
    <dgm:cxn modelId="{44204E2B-958D-4B44-8906-3F45A715F102}" type="presParOf" srcId="{C24C6A49-427C-4798-A961-EE0EAE817317}" destId="{13139ED2-E6D5-47CE-BE01-D82249A003F0}" srcOrd="2" destOrd="0" presId="urn:microsoft.com/office/officeart/2018/2/layout/IconLabelList"/>
    <dgm:cxn modelId="{9CBF67B4-BA29-4ABE-A153-F08B14DD08C7}" type="presParOf" srcId="{13139ED2-E6D5-47CE-BE01-D82249A003F0}" destId="{3372AABC-5EA1-4599-9C94-D6664ACACEEB}" srcOrd="0" destOrd="0" presId="urn:microsoft.com/office/officeart/2018/2/layout/IconLabelList"/>
    <dgm:cxn modelId="{FA207A5A-3F60-44DA-BCA6-4464BE249035}" type="presParOf" srcId="{13139ED2-E6D5-47CE-BE01-D82249A003F0}" destId="{7E38D8FA-2618-4716-916B-143B01D3116B}" srcOrd="1" destOrd="0" presId="urn:microsoft.com/office/officeart/2018/2/layout/IconLabelList"/>
    <dgm:cxn modelId="{2D966E05-79C2-4072-BA96-021DE63B1317}" type="presParOf" srcId="{13139ED2-E6D5-47CE-BE01-D82249A003F0}" destId="{03C305EC-054C-424C-98CD-EF887549BA8F}" srcOrd="2" destOrd="0" presId="urn:microsoft.com/office/officeart/2018/2/layout/IconLabelList"/>
    <dgm:cxn modelId="{95628894-E77F-4728-AFAE-17F553ABF4EF}" type="presParOf" srcId="{C24C6A49-427C-4798-A961-EE0EAE817317}" destId="{A44ED6C4-1BA5-4061-9E2D-CB9B8BFBF84E}" srcOrd="3" destOrd="0" presId="urn:microsoft.com/office/officeart/2018/2/layout/IconLabelList"/>
    <dgm:cxn modelId="{6480FADE-7F1B-4921-A974-14BC2BF0CF2D}" type="presParOf" srcId="{C24C6A49-427C-4798-A961-EE0EAE817317}" destId="{4A21660D-D65C-4DF7-A4EB-D690BF09E7B8}" srcOrd="4" destOrd="0" presId="urn:microsoft.com/office/officeart/2018/2/layout/IconLabelList"/>
    <dgm:cxn modelId="{C3CB98A3-E7DB-4374-9E1C-B4C5F9991E96}" type="presParOf" srcId="{4A21660D-D65C-4DF7-A4EB-D690BF09E7B8}" destId="{118988D2-D106-4CB6-A913-57B049D91B30}" srcOrd="0" destOrd="0" presId="urn:microsoft.com/office/officeart/2018/2/layout/IconLabelList"/>
    <dgm:cxn modelId="{F48520C8-C973-4356-8005-3B06D1F36FE6}" type="presParOf" srcId="{4A21660D-D65C-4DF7-A4EB-D690BF09E7B8}" destId="{9E6A08B0-1D19-4C52-9943-ECDDBAE511F1}" srcOrd="1" destOrd="0" presId="urn:microsoft.com/office/officeart/2018/2/layout/IconLabelList"/>
    <dgm:cxn modelId="{BB80EC82-D914-4E0D-B3D8-24988BD96947}" type="presParOf" srcId="{4A21660D-D65C-4DF7-A4EB-D690BF09E7B8}" destId="{D669E7C3-2C46-47A1-BE22-9161EFC4F346}" srcOrd="2" destOrd="0" presId="urn:microsoft.com/office/officeart/2018/2/layout/IconLabelList"/>
    <dgm:cxn modelId="{A29860D1-DE95-4F89-8E68-B4F808E4EB2C}" type="presParOf" srcId="{C24C6A49-427C-4798-A961-EE0EAE817317}" destId="{B1152C62-A67E-4D74-AAC6-8DA48D266111}" srcOrd="5" destOrd="0" presId="urn:microsoft.com/office/officeart/2018/2/layout/IconLabelList"/>
    <dgm:cxn modelId="{A12FE7CF-4304-4EAD-9C25-63ED92FBA1A3}" type="presParOf" srcId="{C24C6A49-427C-4798-A961-EE0EAE817317}" destId="{E7129C62-F787-48EC-8CF1-D65ED988BE9F}" srcOrd="6" destOrd="0" presId="urn:microsoft.com/office/officeart/2018/2/layout/IconLabelList"/>
    <dgm:cxn modelId="{68F74083-9271-4AF9-A22C-FBC109D25A4D}" type="presParOf" srcId="{E7129C62-F787-48EC-8CF1-D65ED988BE9F}" destId="{0E9DF21C-D70E-4F09-A26B-911C485D97D9}" srcOrd="0" destOrd="0" presId="urn:microsoft.com/office/officeart/2018/2/layout/IconLabelList"/>
    <dgm:cxn modelId="{EBF8C6F3-B2E6-4624-8442-FD531C945708}" type="presParOf" srcId="{E7129C62-F787-48EC-8CF1-D65ED988BE9F}" destId="{14F16CB1-C635-46B4-8BCE-F5B03E586A09}" srcOrd="1" destOrd="0" presId="urn:microsoft.com/office/officeart/2018/2/layout/IconLabelList"/>
    <dgm:cxn modelId="{75B9A9AF-19C9-425D-9DD5-F6C33BA92577}" type="presParOf" srcId="{E7129C62-F787-48EC-8CF1-D65ED988BE9F}" destId="{C075A909-DF95-4378-B66E-B14E9A7034D3}" srcOrd="2" destOrd="0" presId="urn:microsoft.com/office/officeart/2018/2/layout/IconLabelList"/>
    <dgm:cxn modelId="{5F2CA815-29B6-4865-BF1E-20E7BCC6E1BF}" type="presParOf" srcId="{C24C6A49-427C-4798-A961-EE0EAE817317}" destId="{EE5B5135-F0DC-423C-A0C8-AD43F21E0B6A}" srcOrd="7" destOrd="0" presId="urn:microsoft.com/office/officeart/2018/2/layout/IconLabelList"/>
    <dgm:cxn modelId="{3E9BAEA8-16BC-45EE-B2DD-EE515C676DB4}" type="presParOf" srcId="{C24C6A49-427C-4798-A961-EE0EAE817317}" destId="{D7C94F34-2C42-49FC-907D-509C289B0B69}" srcOrd="8" destOrd="0" presId="urn:microsoft.com/office/officeart/2018/2/layout/IconLabelList"/>
    <dgm:cxn modelId="{911AADE6-AD97-4E85-94D4-90A6A7BBDB5A}" type="presParOf" srcId="{D7C94F34-2C42-49FC-907D-509C289B0B69}" destId="{4F1A4F26-B5B0-42E2-9865-CA59E0650177}" srcOrd="0" destOrd="0" presId="urn:microsoft.com/office/officeart/2018/2/layout/IconLabelList"/>
    <dgm:cxn modelId="{CF4F7E08-9CC2-473C-B180-F338138C43BC}" type="presParOf" srcId="{D7C94F34-2C42-49FC-907D-509C289B0B69}" destId="{D39FF154-394E-48E8-BB11-E8FA8A4F56A2}" srcOrd="1" destOrd="0" presId="urn:microsoft.com/office/officeart/2018/2/layout/IconLabelList"/>
    <dgm:cxn modelId="{C97BA403-F082-4E67-BF27-BA0BD8D81095}" type="presParOf" srcId="{D7C94F34-2C42-49FC-907D-509C289B0B69}" destId="{F1F29A07-5E02-456F-86EB-21B29B79EA3F}" srcOrd="2" destOrd="0" presId="urn:microsoft.com/office/officeart/2018/2/layout/IconLabelList"/>
    <dgm:cxn modelId="{EEF87CDA-7771-42DB-9125-E718E85BCAA8}" type="presParOf" srcId="{C24C6A49-427C-4798-A961-EE0EAE817317}" destId="{2FCFDFE6-97D5-428D-A3FE-370D4ACA0A81}" srcOrd="9" destOrd="0" presId="urn:microsoft.com/office/officeart/2018/2/layout/IconLabelList"/>
    <dgm:cxn modelId="{6236AFD6-22B3-441E-A15D-EEEFD1C39549}" type="presParOf" srcId="{C24C6A49-427C-4798-A961-EE0EAE817317}" destId="{3D37003F-72AC-4BD4-A0A3-B1AACE5D27F5}" srcOrd="10" destOrd="0" presId="urn:microsoft.com/office/officeart/2018/2/layout/IconLabelList"/>
    <dgm:cxn modelId="{CB0238FC-8B90-4BDF-8C1F-D92DBF0BF29C}" type="presParOf" srcId="{3D37003F-72AC-4BD4-A0A3-B1AACE5D27F5}" destId="{7B55932B-0220-492E-9BAB-BD019169FB9E}" srcOrd="0" destOrd="0" presId="urn:microsoft.com/office/officeart/2018/2/layout/IconLabelList"/>
    <dgm:cxn modelId="{4D175FD7-E486-41BB-8C65-18692FD8E360}" type="presParOf" srcId="{3D37003F-72AC-4BD4-A0A3-B1AACE5D27F5}" destId="{B9A61D59-CDF4-4BBE-B34A-E7F16006284E}" srcOrd="1" destOrd="0" presId="urn:microsoft.com/office/officeart/2018/2/layout/IconLabelList"/>
    <dgm:cxn modelId="{76000159-3414-4415-8D32-EC19A0118594}" type="presParOf" srcId="{3D37003F-72AC-4BD4-A0A3-B1AACE5D27F5}" destId="{CD29E5E8-C8CD-427B-8DC8-74E674DA50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1E8FC-6C5B-4954-B10A-18AB9ED79DB0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788EA74-E578-4580-AAB6-99A0A4096F62}">
      <dgm:prSet/>
      <dgm:spPr/>
      <dgm:t>
        <a:bodyPr/>
        <a:lstStyle/>
        <a:p>
          <a:r>
            <a:rPr lang="en-US"/>
            <a:t>Remove missing value</a:t>
          </a:r>
        </a:p>
      </dgm:t>
    </dgm:pt>
    <dgm:pt modelId="{8547BA47-B0B3-4791-A599-057B91170D0B}" type="parTrans" cxnId="{AA1FCA11-E349-4A68-98DA-35B8A59EA873}">
      <dgm:prSet/>
      <dgm:spPr/>
      <dgm:t>
        <a:bodyPr/>
        <a:lstStyle/>
        <a:p>
          <a:endParaRPr lang="en-US"/>
        </a:p>
      </dgm:t>
    </dgm:pt>
    <dgm:pt modelId="{AC9E7EB8-709D-46A7-8044-57E899AB0227}" type="sibTrans" cxnId="{AA1FCA11-E349-4A68-98DA-35B8A59EA873}">
      <dgm:prSet/>
      <dgm:spPr/>
      <dgm:t>
        <a:bodyPr/>
        <a:lstStyle/>
        <a:p>
          <a:endParaRPr lang="en-US"/>
        </a:p>
      </dgm:t>
    </dgm:pt>
    <dgm:pt modelId="{C52BB7E7-8C9C-4F25-AC95-5DC27539A17E}">
      <dgm:prSet/>
      <dgm:spPr/>
      <dgm:t>
        <a:bodyPr/>
        <a:lstStyle/>
        <a:p>
          <a:r>
            <a:rPr lang="en-US"/>
            <a:t>Getting data from 1987 to 2020</a:t>
          </a:r>
        </a:p>
      </dgm:t>
    </dgm:pt>
    <dgm:pt modelId="{4605D4B1-3A2C-4E30-B511-126050A9F49E}" type="parTrans" cxnId="{2A86BAED-79EB-4503-B157-EBFA5A0B7662}">
      <dgm:prSet/>
      <dgm:spPr/>
      <dgm:t>
        <a:bodyPr/>
        <a:lstStyle/>
        <a:p>
          <a:endParaRPr lang="en-US"/>
        </a:p>
      </dgm:t>
    </dgm:pt>
    <dgm:pt modelId="{F5AC5EC3-A1AD-4161-BBE1-A1E75514D2D9}" type="sibTrans" cxnId="{2A86BAED-79EB-4503-B157-EBFA5A0B7662}">
      <dgm:prSet/>
      <dgm:spPr/>
      <dgm:t>
        <a:bodyPr/>
        <a:lstStyle/>
        <a:p>
          <a:endParaRPr lang="en-US"/>
        </a:p>
      </dgm:t>
    </dgm:pt>
    <dgm:pt modelId="{08E8E060-0C48-4F48-8280-935315635A3E}">
      <dgm:prSet/>
      <dgm:spPr/>
      <dgm:t>
        <a:bodyPr/>
        <a:lstStyle/>
        <a:p>
          <a:r>
            <a:rPr lang="en-US"/>
            <a:t>Remove companies with stock prices less than 2$</a:t>
          </a:r>
        </a:p>
      </dgm:t>
    </dgm:pt>
    <dgm:pt modelId="{3EF3432B-745F-4E91-9E33-1B9C890F9B8E}" type="parTrans" cxnId="{634130BE-2617-4F34-B9CA-571272299608}">
      <dgm:prSet/>
      <dgm:spPr/>
      <dgm:t>
        <a:bodyPr/>
        <a:lstStyle/>
        <a:p>
          <a:endParaRPr lang="en-US"/>
        </a:p>
      </dgm:t>
    </dgm:pt>
    <dgm:pt modelId="{4CDDD7B5-D078-4A17-B8E5-126358DBC86D}" type="sibTrans" cxnId="{634130BE-2617-4F34-B9CA-571272299608}">
      <dgm:prSet/>
      <dgm:spPr/>
      <dgm:t>
        <a:bodyPr/>
        <a:lstStyle/>
        <a:p>
          <a:endParaRPr lang="en-US"/>
        </a:p>
      </dgm:t>
    </dgm:pt>
    <dgm:pt modelId="{71994620-1376-4144-8FDA-C30F3B1783CE}">
      <dgm:prSet/>
      <dgm:spPr/>
      <dgm:t>
        <a:bodyPr/>
        <a:lstStyle/>
        <a:p>
          <a:r>
            <a:rPr lang="en-US"/>
            <a:t>Exclude companies in the utilities and financial industry</a:t>
          </a:r>
        </a:p>
      </dgm:t>
    </dgm:pt>
    <dgm:pt modelId="{355CA039-2C1C-441E-95EB-D96D680CB52F}" type="parTrans" cxnId="{3494DDB4-8400-4302-989C-F7181704FA7C}">
      <dgm:prSet/>
      <dgm:spPr/>
      <dgm:t>
        <a:bodyPr/>
        <a:lstStyle/>
        <a:p>
          <a:endParaRPr lang="en-US"/>
        </a:p>
      </dgm:t>
    </dgm:pt>
    <dgm:pt modelId="{C2E1CC89-D415-4F3F-B2F7-3101F2F78905}" type="sibTrans" cxnId="{3494DDB4-8400-4302-989C-F7181704FA7C}">
      <dgm:prSet/>
      <dgm:spPr/>
      <dgm:t>
        <a:bodyPr/>
        <a:lstStyle/>
        <a:p>
          <a:endParaRPr lang="en-US"/>
        </a:p>
      </dgm:t>
    </dgm:pt>
    <dgm:pt modelId="{DD0BEAE0-F727-47EC-879A-87F0EA8CABBC}" type="pres">
      <dgm:prSet presAssocID="{C6E1E8FC-6C5B-4954-B10A-18AB9ED79DB0}" presName="vert0" presStyleCnt="0">
        <dgm:presLayoutVars>
          <dgm:dir/>
          <dgm:animOne val="branch"/>
          <dgm:animLvl val="lvl"/>
        </dgm:presLayoutVars>
      </dgm:prSet>
      <dgm:spPr/>
    </dgm:pt>
    <dgm:pt modelId="{E2A25A5F-C366-4892-9F67-3B6557B6AEC8}" type="pres">
      <dgm:prSet presAssocID="{C788EA74-E578-4580-AAB6-99A0A4096F62}" presName="thickLine" presStyleLbl="alignNode1" presStyleIdx="0" presStyleCnt="4"/>
      <dgm:spPr/>
    </dgm:pt>
    <dgm:pt modelId="{D2D572E6-6D02-4EE9-B26E-4D3015E1CA15}" type="pres">
      <dgm:prSet presAssocID="{C788EA74-E578-4580-AAB6-99A0A4096F62}" presName="horz1" presStyleCnt="0"/>
      <dgm:spPr/>
    </dgm:pt>
    <dgm:pt modelId="{1444B600-6F73-4993-8955-7B4591571295}" type="pres">
      <dgm:prSet presAssocID="{C788EA74-E578-4580-AAB6-99A0A4096F62}" presName="tx1" presStyleLbl="revTx" presStyleIdx="0" presStyleCnt="4"/>
      <dgm:spPr/>
    </dgm:pt>
    <dgm:pt modelId="{A7116C2A-5154-4C82-8672-B2F4AE9A8C44}" type="pres">
      <dgm:prSet presAssocID="{C788EA74-E578-4580-AAB6-99A0A4096F62}" presName="vert1" presStyleCnt="0"/>
      <dgm:spPr/>
    </dgm:pt>
    <dgm:pt modelId="{92F9E3B6-AC05-4D2D-B056-C5B3A4F9DAB5}" type="pres">
      <dgm:prSet presAssocID="{C52BB7E7-8C9C-4F25-AC95-5DC27539A17E}" presName="thickLine" presStyleLbl="alignNode1" presStyleIdx="1" presStyleCnt="4"/>
      <dgm:spPr/>
    </dgm:pt>
    <dgm:pt modelId="{9F9770C0-C778-4084-8410-72A3D4D62431}" type="pres">
      <dgm:prSet presAssocID="{C52BB7E7-8C9C-4F25-AC95-5DC27539A17E}" presName="horz1" presStyleCnt="0"/>
      <dgm:spPr/>
    </dgm:pt>
    <dgm:pt modelId="{923BDBAF-B34B-4E56-B23C-A0E5786F2E28}" type="pres">
      <dgm:prSet presAssocID="{C52BB7E7-8C9C-4F25-AC95-5DC27539A17E}" presName="tx1" presStyleLbl="revTx" presStyleIdx="1" presStyleCnt="4"/>
      <dgm:spPr/>
    </dgm:pt>
    <dgm:pt modelId="{25F9BA42-A0A6-4AD0-953D-38D59B93D6A7}" type="pres">
      <dgm:prSet presAssocID="{C52BB7E7-8C9C-4F25-AC95-5DC27539A17E}" presName="vert1" presStyleCnt="0"/>
      <dgm:spPr/>
    </dgm:pt>
    <dgm:pt modelId="{6D61F15F-673C-4CB6-A0E5-91318D71648A}" type="pres">
      <dgm:prSet presAssocID="{08E8E060-0C48-4F48-8280-935315635A3E}" presName="thickLine" presStyleLbl="alignNode1" presStyleIdx="2" presStyleCnt="4"/>
      <dgm:spPr/>
    </dgm:pt>
    <dgm:pt modelId="{3823E31A-7C94-4B97-BAC5-56431B4881C1}" type="pres">
      <dgm:prSet presAssocID="{08E8E060-0C48-4F48-8280-935315635A3E}" presName="horz1" presStyleCnt="0"/>
      <dgm:spPr/>
    </dgm:pt>
    <dgm:pt modelId="{BA903F1E-78A2-47D0-8BCA-DFF69197E9D7}" type="pres">
      <dgm:prSet presAssocID="{08E8E060-0C48-4F48-8280-935315635A3E}" presName="tx1" presStyleLbl="revTx" presStyleIdx="2" presStyleCnt="4"/>
      <dgm:spPr/>
    </dgm:pt>
    <dgm:pt modelId="{E0627116-62A9-4010-82C7-E874D7854ADD}" type="pres">
      <dgm:prSet presAssocID="{08E8E060-0C48-4F48-8280-935315635A3E}" presName="vert1" presStyleCnt="0"/>
      <dgm:spPr/>
    </dgm:pt>
    <dgm:pt modelId="{B7BFB7C3-82E2-44F9-96D2-6D8B3B6CB55E}" type="pres">
      <dgm:prSet presAssocID="{71994620-1376-4144-8FDA-C30F3B1783CE}" presName="thickLine" presStyleLbl="alignNode1" presStyleIdx="3" presStyleCnt="4"/>
      <dgm:spPr/>
    </dgm:pt>
    <dgm:pt modelId="{187BE5D3-5D59-4757-85FA-66FF5DDDB027}" type="pres">
      <dgm:prSet presAssocID="{71994620-1376-4144-8FDA-C30F3B1783CE}" presName="horz1" presStyleCnt="0"/>
      <dgm:spPr/>
    </dgm:pt>
    <dgm:pt modelId="{41743120-112D-45C5-BE56-7C491E2A5D44}" type="pres">
      <dgm:prSet presAssocID="{71994620-1376-4144-8FDA-C30F3B1783CE}" presName="tx1" presStyleLbl="revTx" presStyleIdx="3" presStyleCnt="4"/>
      <dgm:spPr/>
    </dgm:pt>
    <dgm:pt modelId="{B24F9108-8F47-45E1-81D7-CA2DF6D0A0C1}" type="pres">
      <dgm:prSet presAssocID="{71994620-1376-4144-8FDA-C30F3B1783CE}" presName="vert1" presStyleCnt="0"/>
      <dgm:spPr/>
    </dgm:pt>
  </dgm:ptLst>
  <dgm:cxnLst>
    <dgm:cxn modelId="{59B57104-D68E-43E5-86EF-52875F0C527E}" type="presOf" srcId="{C6E1E8FC-6C5B-4954-B10A-18AB9ED79DB0}" destId="{DD0BEAE0-F727-47EC-879A-87F0EA8CABBC}" srcOrd="0" destOrd="0" presId="urn:microsoft.com/office/officeart/2008/layout/LinedList"/>
    <dgm:cxn modelId="{AA1FCA11-E349-4A68-98DA-35B8A59EA873}" srcId="{C6E1E8FC-6C5B-4954-B10A-18AB9ED79DB0}" destId="{C788EA74-E578-4580-AAB6-99A0A4096F62}" srcOrd="0" destOrd="0" parTransId="{8547BA47-B0B3-4791-A599-057B91170D0B}" sibTransId="{AC9E7EB8-709D-46A7-8044-57E899AB0227}"/>
    <dgm:cxn modelId="{6B9E8F15-E3E9-4C58-938D-1063ABF2F4F9}" type="presOf" srcId="{08E8E060-0C48-4F48-8280-935315635A3E}" destId="{BA903F1E-78A2-47D0-8BCA-DFF69197E9D7}" srcOrd="0" destOrd="0" presId="urn:microsoft.com/office/officeart/2008/layout/LinedList"/>
    <dgm:cxn modelId="{3494DDB4-8400-4302-989C-F7181704FA7C}" srcId="{C6E1E8FC-6C5B-4954-B10A-18AB9ED79DB0}" destId="{71994620-1376-4144-8FDA-C30F3B1783CE}" srcOrd="3" destOrd="0" parTransId="{355CA039-2C1C-441E-95EB-D96D680CB52F}" sibTransId="{C2E1CC89-D415-4F3F-B2F7-3101F2F78905}"/>
    <dgm:cxn modelId="{634130BE-2617-4F34-B9CA-571272299608}" srcId="{C6E1E8FC-6C5B-4954-B10A-18AB9ED79DB0}" destId="{08E8E060-0C48-4F48-8280-935315635A3E}" srcOrd="2" destOrd="0" parTransId="{3EF3432B-745F-4E91-9E33-1B9C890F9B8E}" sibTransId="{4CDDD7B5-D078-4A17-B8E5-126358DBC86D}"/>
    <dgm:cxn modelId="{D010A8D5-5337-4E40-817B-04B79E76861A}" type="presOf" srcId="{71994620-1376-4144-8FDA-C30F3B1783CE}" destId="{41743120-112D-45C5-BE56-7C491E2A5D44}" srcOrd="0" destOrd="0" presId="urn:microsoft.com/office/officeart/2008/layout/LinedList"/>
    <dgm:cxn modelId="{2A86BAED-79EB-4503-B157-EBFA5A0B7662}" srcId="{C6E1E8FC-6C5B-4954-B10A-18AB9ED79DB0}" destId="{C52BB7E7-8C9C-4F25-AC95-5DC27539A17E}" srcOrd="1" destOrd="0" parTransId="{4605D4B1-3A2C-4E30-B511-126050A9F49E}" sibTransId="{F5AC5EC3-A1AD-4161-BBE1-A1E75514D2D9}"/>
    <dgm:cxn modelId="{816EC5FA-C896-416D-955E-90179F755F0B}" type="presOf" srcId="{C788EA74-E578-4580-AAB6-99A0A4096F62}" destId="{1444B600-6F73-4993-8955-7B4591571295}" srcOrd="0" destOrd="0" presId="urn:microsoft.com/office/officeart/2008/layout/LinedList"/>
    <dgm:cxn modelId="{EDA8EDFB-4EBB-4FC4-839B-AD21ACBB296B}" type="presOf" srcId="{C52BB7E7-8C9C-4F25-AC95-5DC27539A17E}" destId="{923BDBAF-B34B-4E56-B23C-A0E5786F2E28}" srcOrd="0" destOrd="0" presId="urn:microsoft.com/office/officeart/2008/layout/LinedList"/>
    <dgm:cxn modelId="{8B69BC9A-CCFA-4370-9818-DF96F27C6054}" type="presParOf" srcId="{DD0BEAE0-F727-47EC-879A-87F0EA8CABBC}" destId="{E2A25A5F-C366-4892-9F67-3B6557B6AEC8}" srcOrd="0" destOrd="0" presId="urn:microsoft.com/office/officeart/2008/layout/LinedList"/>
    <dgm:cxn modelId="{1A68DE37-9A43-44E9-B2B3-C54E298857BA}" type="presParOf" srcId="{DD0BEAE0-F727-47EC-879A-87F0EA8CABBC}" destId="{D2D572E6-6D02-4EE9-B26E-4D3015E1CA15}" srcOrd="1" destOrd="0" presId="urn:microsoft.com/office/officeart/2008/layout/LinedList"/>
    <dgm:cxn modelId="{3DA8F6D6-A67C-43F7-901D-6213984F5C29}" type="presParOf" srcId="{D2D572E6-6D02-4EE9-B26E-4D3015E1CA15}" destId="{1444B600-6F73-4993-8955-7B4591571295}" srcOrd="0" destOrd="0" presId="urn:microsoft.com/office/officeart/2008/layout/LinedList"/>
    <dgm:cxn modelId="{0A447839-F564-4FCE-98C7-ECCB2A6028B4}" type="presParOf" srcId="{D2D572E6-6D02-4EE9-B26E-4D3015E1CA15}" destId="{A7116C2A-5154-4C82-8672-B2F4AE9A8C44}" srcOrd="1" destOrd="0" presId="urn:microsoft.com/office/officeart/2008/layout/LinedList"/>
    <dgm:cxn modelId="{3ED88E3C-B8EF-4A34-9BE6-D4874E5D0020}" type="presParOf" srcId="{DD0BEAE0-F727-47EC-879A-87F0EA8CABBC}" destId="{92F9E3B6-AC05-4D2D-B056-C5B3A4F9DAB5}" srcOrd="2" destOrd="0" presId="urn:microsoft.com/office/officeart/2008/layout/LinedList"/>
    <dgm:cxn modelId="{2D6AFBD1-5E44-4C6E-8532-623AFB8832B4}" type="presParOf" srcId="{DD0BEAE0-F727-47EC-879A-87F0EA8CABBC}" destId="{9F9770C0-C778-4084-8410-72A3D4D62431}" srcOrd="3" destOrd="0" presId="urn:microsoft.com/office/officeart/2008/layout/LinedList"/>
    <dgm:cxn modelId="{AE0BEEC5-4B35-4D2C-B438-FAAC4CAEAD0A}" type="presParOf" srcId="{9F9770C0-C778-4084-8410-72A3D4D62431}" destId="{923BDBAF-B34B-4E56-B23C-A0E5786F2E28}" srcOrd="0" destOrd="0" presId="urn:microsoft.com/office/officeart/2008/layout/LinedList"/>
    <dgm:cxn modelId="{E592190E-CDE9-45D7-9552-3D1D76B4B6A3}" type="presParOf" srcId="{9F9770C0-C778-4084-8410-72A3D4D62431}" destId="{25F9BA42-A0A6-4AD0-953D-38D59B93D6A7}" srcOrd="1" destOrd="0" presId="urn:microsoft.com/office/officeart/2008/layout/LinedList"/>
    <dgm:cxn modelId="{D4F14CE0-4AB6-427A-84DE-F03405E603C3}" type="presParOf" srcId="{DD0BEAE0-F727-47EC-879A-87F0EA8CABBC}" destId="{6D61F15F-673C-4CB6-A0E5-91318D71648A}" srcOrd="4" destOrd="0" presId="urn:microsoft.com/office/officeart/2008/layout/LinedList"/>
    <dgm:cxn modelId="{64195C13-0BCB-45ED-884F-312AF28681F3}" type="presParOf" srcId="{DD0BEAE0-F727-47EC-879A-87F0EA8CABBC}" destId="{3823E31A-7C94-4B97-BAC5-56431B4881C1}" srcOrd="5" destOrd="0" presId="urn:microsoft.com/office/officeart/2008/layout/LinedList"/>
    <dgm:cxn modelId="{C219B888-832E-43E0-A05A-04F98FD98A32}" type="presParOf" srcId="{3823E31A-7C94-4B97-BAC5-56431B4881C1}" destId="{BA903F1E-78A2-47D0-8BCA-DFF69197E9D7}" srcOrd="0" destOrd="0" presId="urn:microsoft.com/office/officeart/2008/layout/LinedList"/>
    <dgm:cxn modelId="{2E02DAAC-B0D1-4934-913A-84F740CDDC8F}" type="presParOf" srcId="{3823E31A-7C94-4B97-BAC5-56431B4881C1}" destId="{E0627116-62A9-4010-82C7-E874D7854ADD}" srcOrd="1" destOrd="0" presId="urn:microsoft.com/office/officeart/2008/layout/LinedList"/>
    <dgm:cxn modelId="{B9AA88CF-D197-4355-8E4D-DF1D8637ED91}" type="presParOf" srcId="{DD0BEAE0-F727-47EC-879A-87F0EA8CABBC}" destId="{B7BFB7C3-82E2-44F9-96D2-6D8B3B6CB55E}" srcOrd="6" destOrd="0" presId="urn:microsoft.com/office/officeart/2008/layout/LinedList"/>
    <dgm:cxn modelId="{1ECE506D-A96F-4E75-AC1B-EB8057C9C4C3}" type="presParOf" srcId="{DD0BEAE0-F727-47EC-879A-87F0EA8CABBC}" destId="{187BE5D3-5D59-4757-85FA-66FF5DDDB027}" srcOrd="7" destOrd="0" presId="urn:microsoft.com/office/officeart/2008/layout/LinedList"/>
    <dgm:cxn modelId="{9055AB26-C12D-4F49-89A1-E2BB5B08E10B}" type="presParOf" srcId="{187BE5D3-5D59-4757-85FA-66FF5DDDB027}" destId="{41743120-112D-45C5-BE56-7C491E2A5D44}" srcOrd="0" destOrd="0" presId="urn:microsoft.com/office/officeart/2008/layout/LinedList"/>
    <dgm:cxn modelId="{12356EAE-0288-4026-9C36-AFD5CEB1CDE3}" type="presParOf" srcId="{187BE5D3-5D59-4757-85FA-66FF5DDDB027}" destId="{B24F9108-8F47-45E1-81D7-CA2DF6D0A0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74CD0-7710-45AC-9AEF-A763B6B8A99F}" type="doc">
      <dgm:prSet loTypeId="urn:microsoft.com/office/officeart/2005/8/layout/chevron2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843655F-FD3D-4F95-8B90-6FCB1F513DC6}">
      <dgm:prSet/>
      <dgm:spPr/>
      <dgm:t>
        <a:bodyPr/>
        <a:lstStyle/>
        <a:p>
          <a:endParaRPr lang="en-US"/>
        </a:p>
      </dgm:t>
    </dgm:pt>
    <dgm:pt modelId="{5ED0E674-1DBC-413F-8845-FA8873C54A4E}" type="parTrans" cxnId="{069FDAFE-32B4-40CC-A34E-7FDBB489787C}">
      <dgm:prSet/>
      <dgm:spPr/>
      <dgm:t>
        <a:bodyPr/>
        <a:lstStyle/>
        <a:p>
          <a:endParaRPr lang="en-US"/>
        </a:p>
      </dgm:t>
    </dgm:pt>
    <dgm:pt modelId="{3F42AFAC-4EBE-4178-A62E-4CB25FB7FD56}" type="sibTrans" cxnId="{069FDAFE-32B4-40CC-A34E-7FDBB489787C}">
      <dgm:prSet/>
      <dgm:spPr/>
      <dgm:t>
        <a:bodyPr/>
        <a:lstStyle/>
        <a:p>
          <a:endParaRPr lang="en-US"/>
        </a:p>
      </dgm:t>
    </dgm:pt>
    <dgm:pt modelId="{ABDEB8BF-E85C-4200-9F13-F31DBDCB9E92}">
      <dgm:prSet/>
      <dgm:spPr/>
      <dgm:t>
        <a:bodyPr/>
        <a:lstStyle/>
        <a:p>
          <a:pPr rtl="0"/>
          <a:r>
            <a:rPr lang="en-US">
              <a:latin typeface="Tenorite"/>
            </a:rPr>
            <a:t>Cash </a:t>
          </a:r>
          <a:r>
            <a:rPr lang="en-US">
              <a:latin typeface="Tenorite"/>
              <a:sym typeface="Wingdings" panose="05000000000000000000" pitchFamily="2" charset="2"/>
            </a:rPr>
            <a:t></a:t>
          </a:r>
          <a:r>
            <a:rPr lang="en-US"/>
            <a:t> with high capital expenditures, R&amp;D, sales growth, tax on its foreign income </a:t>
          </a:r>
        </a:p>
      </dgm:t>
    </dgm:pt>
    <dgm:pt modelId="{839C2D27-3A43-4E14-9969-259207804DA4}" type="parTrans" cxnId="{3DDBEE65-0E8F-48C0-89A5-A64F4F66B68D}">
      <dgm:prSet/>
      <dgm:spPr/>
      <dgm:t>
        <a:bodyPr/>
        <a:lstStyle/>
        <a:p>
          <a:endParaRPr lang="en-US"/>
        </a:p>
      </dgm:t>
    </dgm:pt>
    <dgm:pt modelId="{F43CF3F1-2DD4-428E-B52E-F2D1239BA673}" type="sibTrans" cxnId="{3DDBEE65-0E8F-48C0-89A5-A64F4F66B68D}">
      <dgm:prSet/>
      <dgm:spPr/>
      <dgm:t>
        <a:bodyPr/>
        <a:lstStyle/>
        <a:p>
          <a:endParaRPr lang="en-US"/>
        </a:p>
      </dgm:t>
    </dgm:pt>
    <dgm:pt modelId="{32ED4C7A-45D9-4048-BFF0-8A243F4C570D}">
      <dgm:prSet/>
      <dgm:spPr/>
      <dgm:t>
        <a:bodyPr/>
        <a:lstStyle/>
        <a:p>
          <a:endParaRPr lang="en-US"/>
        </a:p>
      </dgm:t>
    </dgm:pt>
    <dgm:pt modelId="{B08AB601-C3D1-429D-83E1-1D80B58BBF6B}" type="parTrans" cxnId="{E9147E08-B493-4D41-9993-54B0C979E834}">
      <dgm:prSet/>
      <dgm:spPr/>
      <dgm:t>
        <a:bodyPr/>
        <a:lstStyle/>
        <a:p>
          <a:endParaRPr lang="en-US"/>
        </a:p>
      </dgm:t>
    </dgm:pt>
    <dgm:pt modelId="{001F82D4-D142-42B0-904F-5C4BB9F99D01}" type="sibTrans" cxnId="{E9147E08-B493-4D41-9993-54B0C979E834}">
      <dgm:prSet/>
      <dgm:spPr/>
      <dgm:t>
        <a:bodyPr/>
        <a:lstStyle/>
        <a:p>
          <a:endParaRPr lang="en-US"/>
        </a:p>
      </dgm:t>
    </dgm:pt>
    <dgm:pt modelId="{59A7652D-3B3E-40DE-B086-C0A552745203}">
      <dgm:prSet/>
      <dgm:spPr/>
      <dgm:t>
        <a:bodyPr/>
        <a:lstStyle/>
        <a:p>
          <a:r>
            <a:rPr lang="en-US"/>
            <a:t>Cash </a:t>
          </a:r>
          <a:r>
            <a:rPr lang="en-US">
              <a:latin typeface="Tenorite"/>
              <a:sym typeface="Wingdings" panose="05000000000000000000" pitchFamily="2" charset="2"/>
            </a:rPr>
            <a:t></a:t>
          </a:r>
          <a:r>
            <a:rPr lang="en-US"/>
            <a:t> with high uncertainty of cash flows (industry sigma)</a:t>
          </a:r>
        </a:p>
      </dgm:t>
    </dgm:pt>
    <dgm:pt modelId="{F4A044F6-4356-4AE2-81CE-09630A6F3517}" type="parTrans" cxnId="{54D1AB7E-598B-4C72-A501-E60EE59B981E}">
      <dgm:prSet/>
      <dgm:spPr/>
      <dgm:t>
        <a:bodyPr/>
        <a:lstStyle/>
        <a:p>
          <a:endParaRPr lang="en-US"/>
        </a:p>
      </dgm:t>
    </dgm:pt>
    <dgm:pt modelId="{10FEAE19-78FA-4B15-92B6-F4550710D343}" type="sibTrans" cxnId="{54D1AB7E-598B-4C72-A501-E60EE59B981E}">
      <dgm:prSet/>
      <dgm:spPr/>
      <dgm:t>
        <a:bodyPr/>
        <a:lstStyle/>
        <a:p>
          <a:endParaRPr lang="en-US"/>
        </a:p>
      </dgm:t>
    </dgm:pt>
    <dgm:pt modelId="{68BD9083-1CC7-4261-9005-0382AFB973CB}">
      <dgm:prSet/>
      <dgm:spPr/>
      <dgm:t>
        <a:bodyPr/>
        <a:lstStyle/>
        <a:p>
          <a:endParaRPr lang="en-US"/>
        </a:p>
      </dgm:t>
    </dgm:pt>
    <dgm:pt modelId="{FB3750C3-9496-4E5B-8846-3ED8289A04FE}" type="parTrans" cxnId="{4FD25AE8-E7F2-4DB8-B89B-FF93E33A67E9}">
      <dgm:prSet/>
      <dgm:spPr/>
      <dgm:t>
        <a:bodyPr/>
        <a:lstStyle/>
        <a:p>
          <a:endParaRPr lang="en-US"/>
        </a:p>
      </dgm:t>
    </dgm:pt>
    <dgm:pt modelId="{4FF3C572-621F-4427-83C1-072D1A6DF3A2}" type="sibTrans" cxnId="{4FD25AE8-E7F2-4DB8-B89B-FF93E33A67E9}">
      <dgm:prSet/>
      <dgm:spPr/>
      <dgm:t>
        <a:bodyPr/>
        <a:lstStyle/>
        <a:p>
          <a:endParaRPr lang="en-US"/>
        </a:p>
      </dgm:t>
    </dgm:pt>
    <dgm:pt modelId="{8708BAC2-8447-4F09-BE4E-5B1362B3EB3F}">
      <dgm:prSet/>
      <dgm:spPr/>
      <dgm:t>
        <a:bodyPr/>
        <a:lstStyle/>
        <a:p>
          <a:r>
            <a:rPr lang="en-US"/>
            <a:t>Cash </a:t>
          </a:r>
          <a:r>
            <a:rPr lang="en-US">
              <a:latin typeface="Tenorite"/>
              <a:sym typeface="Wingdings" panose="05000000000000000000" pitchFamily="2" charset="2"/>
            </a:rPr>
            <a:t></a:t>
          </a:r>
          <a:r>
            <a:rPr lang="en-US"/>
            <a:t> with easy access to capital or bond markets (size and age) </a:t>
          </a:r>
        </a:p>
      </dgm:t>
    </dgm:pt>
    <dgm:pt modelId="{0B1D324F-06CE-4B78-BA33-6883C11BF45D}" type="parTrans" cxnId="{BDC727C4-A2A9-4B95-AF2D-DE6757A7341D}">
      <dgm:prSet/>
      <dgm:spPr/>
      <dgm:t>
        <a:bodyPr/>
        <a:lstStyle/>
        <a:p>
          <a:endParaRPr lang="en-US"/>
        </a:p>
      </dgm:t>
    </dgm:pt>
    <dgm:pt modelId="{3E5F4C6D-961F-4540-AD21-1992BECE6470}" type="sibTrans" cxnId="{BDC727C4-A2A9-4B95-AF2D-DE6757A7341D}">
      <dgm:prSet/>
      <dgm:spPr/>
      <dgm:t>
        <a:bodyPr/>
        <a:lstStyle/>
        <a:p>
          <a:endParaRPr lang="en-US"/>
        </a:p>
      </dgm:t>
    </dgm:pt>
    <dgm:pt modelId="{B7725ED8-146E-412B-8FEA-6FE6148292F4}">
      <dgm:prSet/>
      <dgm:spPr/>
      <dgm:t>
        <a:bodyPr/>
        <a:lstStyle/>
        <a:p>
          <a:endParaRPr lang="en-US"/>
        </a:p>
      </dgm:t>
    </dgm:pt>
    <dgm:pt modelId="{FB9C4881-C664-4D8D-B3FB-E5873675E557}" type="parTrans" cxnId="{077AD654-18DE-4137-8633-E3256CE8597C}">
      <dgm:prSet/>
      <dgm:spPr/>
      <dgm:t>
        <a:bodyPr/>
        <a:lstStyle/>
        <a:p>
          <a:endParaRPr lang="en-US"/>
        </a:p>
      </dgm:t>
    </dgm:pt>
    <dgm:pt modelId="{2A95029A-0CA1-418C-A84A-DB83F84DC61F}" type="sibTrans" cxnId="{077AD654-18DE-4137-8633-E3256CE8597C}">
      <dgm:prSet/>
      <dgm:spPr/>
      <dgm:t>
        <a:bodyPr/>
        <a:lstStyle/>
        <a:p>
          <a:endParaRPr lang="en-US"/>
        </a:p>
      </dgm:t>
    </dgm:pt>
    <dgm:pt modelId="{A43A571A-9216-4D1F-8B25-F6AB298917AA}">
      <dgm:prSet/>
      <dgm:spPr/>
      <dgm:t>
        <a:bodyPr/>
        <a:lstStyle/>
        <a:p>
          <a:r>
            <a:rPr lang="en-US"/>
            <a:t>cash </a:t>
          </a:r>
          <a:r>
            <a:rPr lang="en-US">
              <a:latin typeface="Tenorite"/>
              <a:sym typeface="Wingdings" panose="05000000000000000000" pitchFamily="2" charset="2"/>
            </a:rPr>
            <a:t></a:t>
          </a:r>
          <a:r>
            <a:rPr lang="en-US"/>
            <a:t> with large cash inflows from operations, or high level of net working capital. </a:t>
          </a:r>
        </a:p>
      </dgm:t>
    </dgm:pt>
    <dgm:pt modelId="{6522FF43-C49A-4FE3-8935-49821BF8BE91}" type="parTrans" cxnId="{652A8049-8D08-4C12-A03C-24CFCEF92CEA}">
      <dgm:prSet/>
      <dgm:spPr/>
      <dgm:t>
        <a:bodyPr/>
        <a:lstStyle/>
        <a:p>
          <a:endParaRPr lang="en-US"/>
        </a:p>
      </dgm:t>
    </dgm:pt>
    <dgm:pt modelId="{A7FBB5CE-9351-4CFB-A7A5-A34BF83EF713}" type="sibTrans" cxnId="{652A8049-8D08-4C12-A03C-24CFCEF92CEA}">
      <dgm:prSet/>
      <dgm:spPr/>
      <dgm:t>
        <a:bodyPr/>
        <a:lstStyle/>
        <a:p>
          <a:endParaRPr lang="en-US"/>
        </a:p>
      </dgm:t>
    </dgm:pt>
    <dgm:pt modelId="{8445A8E9-3631-47ED-B724-7AFA65EFFC7C}">
      <dgm:prSet/>
      <dgm:spPr/>
      <dgm:t>
        <a:bodyPr/>
        <a:lstStyle/>
        <a:p>
          <a:endParaRPr lang="en-US"/>
        </a:p>
      </dgm:t>
    </dgm:pt>
    <dgm:pt modelId="{2E83817B-B2FF-43AD-9F89-CD2B91136624}" type="parTrans" cxnId="{85CED0C1-0621-4266-9557-BF43B3EAB23C}">
      <dgm:prSet/>
      <dgm:spPr/>
      <dgm:t>
        <a:bodyPr/>
        <a:lstStyle/>
        <a:p>
          <a:endParaRPr lang="en-US"/>
        </a:p>
      </dgm:t>
    </dgm:pt>
    <dgm:pt modelId="{2E7D556F-0D49-4B41-AE92-EB8B9F257397}" type="sibTrans" cxnId="{85CED0C1-0621-4266-9557-BF43B3EAB23C}">
      <dgm:prSet/>
      <dgm:spPr/>
      <dgm:t>
        <a:bodyPr/>
        <a:lstStyle/>
        <a:p>
          <a:endParaRPr lang="en-US"/>
        </a:p>
      </dgm:t>
    </dgm:pt>
    <dgm:pt modelId="{B366720F-23D7-49E7-A59C-C0D6FE9466F4}">
      <dgm:prSet/>
      <dgm:spPr/>
      <dgm:t>
        <a:bodyPr/>
        <a:lstStyle/>
        <a:p>
          <a:r>
            <a:rPr lang="en-US"/>
            <a:t>Coefficients on year dummies and industry dummies can be either positive or negative. Specific events in an economy and an industry can impact the optimal level of cash. </a:t>
          </a:r>
        </a:p>
      </dgm:t>
    </dgm:pt>
    <dgm:pt modelId="{2C65BCF2-8DC5-46E1-9CCD-196F252C6DE9}" type="parTrans" cxnId="{CBA7A39D-F15C-4794-BB4A-D02D8AE850F7}">
      <dgm:prSet/>
      <dgm:spPr/>
      <dgm:t>
        <a:bodyPr/>
        <a:lstStyle/>
        <a:p>
          <a:endParaRPr lang="en-US"/>
        </a:p>
      </dgm:t>
    </dgm:pt>
    <dgm:pt modelId="{A78AEFD8-5F4E-419D-AA78-B1658EED1200}" type="sibTrans" cxnId="{CBA7A39D-F15C-4794-BB4A-D02D8AE850F7}">
      <dgm:prSet/>
      <dgm:spPr/>
      <dgm:t>
        <a:bodyPr/>
        <a:lstStyle/>
        <a:p>
          <a:endParaRPr lang="en-US"/>
        </a:p>
      </dgm:t>
    </dgm:pt>
    <dgm:pt modelId="{C77C8EE4-9CB3-4DFC-8D00-2D2E5F6669D6}" type="pres">
      <dgm:prSet presAssocID="{94074CD0-7710-45AC-9AEF-A763B6B8A99F}" presName="linearFlow" presStyleCnt="0">
        <dgm:presLayoutVars>
          <dgm:dir/>
          <dgm:animLvl val="lvl"/>
          <dgm:resizeHandles val="exact"/>
        </dgm:presLayoutVars>
      </dgm:prSet>
      <dgm:spPr/>
    </dgm:pt>
    <dgm:pt modelId="{CCA08A34-22EF-463F-88B2-53745A59590C}" type="pres">
      <dgm:prSet presAssocID="{2843655F-FD3D-4F95-8B90-6FCB1F513DC6}" presName="composite" presStyleCnt="0"/>
      <dgm:spPr/>
    </dgm:pt>
    <dgm:pt modelId="{76AE0355-0553-4D19-AE67-67F6A9E8EC2C}" type="pres">
      <dgm:prSet presAssocID="{2843655F-FD3D-4F95-8B90-6FCB1F513DC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6EF5F5FC-F433-4038-8A58-A720E0799D34}" type="pres">
      <dgm:prSet presAssocID="{2843655F-FD3D-4F95-8B90-6FCB1F513DC6}" presName="descendantText" presStyleLbl="alignAcc1" presStyleIdx="0" presStyleCnt="5">
        <dgm:presLayoutVars>
          <dgm:bulletEnabled val="1"/>
        </dgm:presLayoutVars>
      </dgm:prSet>
      <dgm:spPr/>
    </dgm:pt>
    <dgm:pt modelId="{C7FBC6C1-D4A3-49A5-85C5-43B3FC876E29}" type="pres">
      <dgm:prSet presAssocID="{3F42AFAC-4EBE-4178-A62E-4CB25FB7FD56}" presName="sp" presStyleCnt="0"/>
      <dgm:spPr/>
    </dgm:pt>
    <dgm:pt modelId="{5821712E-4AA9-4AF5-AA10-A8DFCBF95B83}" type="pres">
      <dgm:prSet presAssocID="{32ED4C7A-45D9-4048-BFF0-8A243F4C570D}" presName="composite" presStyleCnt="0"/>
      <dgm:spPr/>
    </dgm:pt>
    <dgm:pt modelId="{137B31FA-6630-4A06-BA29-47B7215C03C2}" type="pres">
      <dgm:prSet presAssocID="{32ED4C7A-45D9-4048-BFF0-8A243F4C57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992EA2BF-5404-4D7A-A6D6-827D803E6817}" type="pres">
      <dgm:prSet presAssocID="{32ED4C7A-45D9-4048-BFF0-8A243F4C570D}" presName="descendantText" presStyleLbl="alignAcc1" presStyleIdx="1" presStyleCnt="5">
        <dgm:presLayoutVars>
          <dgm:bulletEnabled val="1"/>
        </dgm:presLayoutVars>
      </dgm:prSet>
      <dgm:spPr/>
    </dgm:pt>
    <dgm:pt modelId="{917783D3-F23A-4819-AF80-C2071E86D9E2}" type="pres">
      <dgm:prSet presAssocID="{001F82D4-D142-42B0-904F-5C4BB9F99D01}" presName="sp" presStyleCnt="0"/>
      <dgm:spPr/>
    </dgm:pt>
    <dgm:pt modelId="{533F6496-D3D7-4DE5-8BD4-8AC184AA0717}" type="pres">
      <dgm:prSet presAssocID="{68BD9083-1CC7-4261-9005-0382AFB973CB}" presName="composite" presStyleCnt="0"/>
      <dgm:spPr/>
    </dgm:pt>
    <dgm:pt modelId="{BB95CF85-D92B-4599-849D-2F056BFA3AC3}" type="pres">
      <dgm:prSet presAssocID="{68BD9083-1CC7-4261-9005-0382AFB973CB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182310F0-0927-421C-9216-4F33652BE1E8}" type="pres">
      <dgm:prSet presAssocID="{68BD9083-1CC7-4261-9005-0382AFB973CB}" presName="descendantText" presStyleLbl="alignAcc1" presStyleIdx="2" presStyleCnt="5">
        <dgm:presLayoutVars>
          <dgm:bulletEnabled val="1"/>
        </dgm:presLayoutVars>
      </dgm:prSet>
      <dgm:spPr/>
    </dgm:pt>
    <dgm:pt modelId="{4439C6BB-6DEC-40A2-9463-B38360572C7E}" type="pres">
      <dgm:prSet presAssocID="{4FF3C572-621F-4427-83C1-072D1A6DF3A2}" presName="sp" presStyleCnt="0"/>
      <dgm:spPr/>
    </dgm:pt>
    <dgm:pt modelId="{44F3EAAF-4D13-4E69-BDF9-F087A62D78FB}" type="pres">
      <dgm:prSet presAssocID="{B7725ED8-146E-412B-8FEA-6FE6148292F4}" presName="composite" presStyleCnt="0"/>
      <dgm:spPr/>
    </dgm:pt>
    <dgm:pt modelId="{260ED72D-472D-4612-8630-B065A820F8A8}" type="pres">
      <dgm:prSet presAssocID="{B7725ED8-146E-412B-8FEA-6FE6148292F4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3DB1AA2B-380C-4369-8EE6-F3E02CE282A8}" type="pres">
      <dgm:prSet presAssocID="{B7725ED8-146E-412B-8FEA-6FE6148292F4}" presName="descendantText" presStyleLbl="alignAcc1" presStyleIdx="3" presStyleCnt="5">
        <dgm:presLayoutVars>
          <dgm:bulletEnabled val="1"/>
        </dgm:presLayoutVars>
      </dgm:prSet>
      <dgm:spPr/>
    </dgm:pt>
    <dgm:pt modelId="{8FCC8F2B-E80D-48F4-8110-10814FF8D449}" type="pres">
      <dgm:prSet presAssocID="{2A95029A-0CA1-418C-A84A-DB83F84DC61F}" presName="sp" presStyleCnt="0"/>
      <dgm:spPr/>
    </dgm:pt>
    <dgm:pt modelId="{CBF416F6-95D5-4B9D-93C0-182A0448791D}" type="pres">
      <dgm:prSet presAssocID="{8445A8E9-3631-47ED-B724-7AFA65EFFC7C}" presName="composite" presStyleCnt="0"/>
      <dgm:spPr/>
    </dgm:pt>
    <dgm:pt modelId="{D80EB857-99E6-48FF-965D-7736320DC988}" type="pres">
      <dgm:prSet presAssocID="{8445A8E9-3631-47ED-B724-7AFA65EFFC7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45AEA3D-8796-43E8-9A27-C9AF3CE6A140}" type="pres">
      <dgm:prSet presAssocID="{8445A8E9-3631-47ED-B724-7AFA65EFFC7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E9147E08-B493-4D41-9993-54B0C979E834}" srcId="{94074CD0-7710-45AC-9AEF-A763B6B8A99F}" destId="{32ED4C7A-45D9-4048-BFF0-8A243F4C570D}" srcOrd="1" destOrd="0" parTransId="{B08AB601-C3D1-429D-83E1-1D80B58BBF6B}" sibTransId="{001F82D4-D142-42B0-904F-5C4BB9F99D01}"/>
    <dgm:cxn modelId="{DFEA240E-27ED-4AEA-90FE-E7984F78CC09}" type="presOf" srcId="{68BD9083-1CC7-4261-9005-0382AFB973CB}" destId="{BB95CF85-D92B-4599-849D-2F056BFA3AC3}" srcOrd="0" destOrd="0" presId="urn:microsoft.com/office/officeart/2005/8/layout/chevron2"/>
    <dgm:cxn modelId="{D000682A-B55B-4FCF-865C-B08FCBAD557A}" type="presOf" srcId="{A43A571A-9216-4D1F-8B25-F6AB298917AA}" destId="{3DB1AA2B-380C-4369-8EE6-F3E02CE282A8}" srcOrd="0" destOrd="0" presId="urn:microsoft.com/office/officeart/2005/8/layout/chevron2"/>
    <dgm:cxn modelId="{3029E73F-77C4-4D81-943C-EF9A812D7BBB}" type="presOf" srcId="{59A7652D-3B3E-40DE-B086-C0A552745203}" destId="{992EA2BF-5404-4D7A-A6D6-827D803E6817}" srcOrd="0" destOrd="0" presId="urn:microsoft.com/office/officeart/2005/8/layout/chevron2"/>
    <dgm:cxn modelId="{3E49285D-9B4D-4FA7-BFEF-BE33BB9A718D}" type="presOf" srcId="{8708BAC2-8447-4F09-BE4E-5B1362B3EB3F}" destId="{182310F0-0927-421C-9216-4F33652BE1E8}" srcOrd="0" destOrd="0" presId="urn:microsoft.com/office/officeart/2005/8/layout/chevron2"/>
    <dgm:cxn modelId="{3DDBEE65-0E8F-48C0-89A5-A64F4F66B68D}" srcId="{2843655F-FD3D-4F95-8B90-6FCB1F513DC6}" destId="{ABDEB8BF-E85C-4200-9F13-F31DBDCB9E92}" srcOrd="0" destOrd="0" parTransId="{839C2D27-3A43-4E14-9969-259207804DA4}" sibTransId="{F43CF3F1-2DD4-428E-B52E-F2D1239BA673}"/>
    <dgm:cxn modelId="{652A8049-8D08-4C12-A03C-24CFCEF92CEA}" srcId="{B7725ED8-146E-412B-8FEA-6FE6148292F4}" destId="{A43A571A-9216-4D1F-8B25-F6AB298917AA}" srcOrd="0" destOrd="0" parTransId="{6522FF43-C49A-4FE3-8935-49821BF8BE91}" sibTransId="{A7FBB5CE-9351-4CFB-A7A5-A34BF83EF713}"/>
    <dgm:cxn modelId="{C2884C51-84EC-4B10-A400-893F4C7C6CA7}" type="presOf" srcId="{B7725ED8-146E-412B-8FEA-6FE6148292F4}" destId="{260ED72D-472D-4612-8630-B065A820F8A8}" srcOrd="0" destOrd="0" presId="urn:microsoft.com/office/officeart/2005/8/layout/chevron2"/>
    <dgm:cxn modelId="{077AD654-18DE-4137-8633-E3256CE8597C}" srcId="{94074CD0-7710-45AC-9AEF-A763B6B8A99F}" destId="{B7725ED8-146E-412B-8FEA-6FE6148292F4}" srcOrd="3" destOrd="0" parTransId="{FB9C4881-C664-4D8D-B3FB-E5873675E557}" sibTransId="{2A95029A-0CA1-418C-A84A-DB83F84DC61F}"/>
    <dgm:cxn modelId="{54D1AB7E-598B-4C72-A501-E60EE59B981E}" srcId="{32ED4C7A-45D9-4048-BFF0-8A243F4C570D}" destId="{59A7652D-3B3E-40DE-B086-C0A552745203}" srcOrd="0" destOrd="0" parTransId="{F4A044F6-4356-4AE2-81CE-09630A6F3517}" sibTransId="{10FEAE19-78FA-4B15-92B6-F4550710D343}"/>
    <dgm:cxn modelId="{6D917983-2C54-476F-950E-3735539387DE}" type="presOf" srcId="{8445A8E9-3631-47ED-B724-7AFA65EFFC7C}" destId="{D80EB857-99E6-48FF-965D-7736320DC988}" srcOrd="0" destOrd="0" presId="urn:microsoft.com/office/officeart/2005/8/layout/chevron2"/>
    <dgm:cxn modelId="{DD079D8F-934B-40FB-94CE-BD1046137ADC}" type="presOf" srcId="{2843655F-FD3D-4F95-8B90-6FCB1F513DC6}" destId="{76AE0355-0553-4D19-AE67-67F6A9E8EC2C}" srcOrd="0" destOrd="0" presId="urn:microsoft.com/office/officeart/2005/8/layout/chevron2"/>
    <dgm:cxn modelId="{CBA7A39D-F15C-4794-BB4A-D02D8AE850F7}" srcId="{8445A8E9-3631-47ED-B724-7AFA65EFFC7C}" destId="{B366720F-23D7-49E7-A59C-C0D6FE9466F4}" srcOrd="0" destOrd="0" parTransId="{2C65BCF2-8DC5-46E1-9CCD-196F252C6DE9}" sibTransId="{A78AEFD8-5F4E-419D-AA78-B1658EED1200}"/>
    <dgm:cxn modelId="{72558BA1-FDBD-4879-8C57-CA26B1694219}" type="presOf" srcId="{32ED4C7A-45D9-4048-BFF0-8A243F4C570D}" destId="{137B31FA-6630-4A06-BA29-47B7215C03C2}" srcOrd="0" destOrd="0" presId="urn:microsoft.com/office/officeart/2005/8/layout/chevron2"/>
    <dgm:cxn modelId="{A1F542BF-C9DD-460F-8F97-77EF15C5A2EE}" type="presOf" srcId="{94074CD0-7710-45AC-9AEF-A763B6B8A99F}" destId="{C77C8EE4-9CB3-4DFC-8D00-2D2E5F6669D6}" srcOrd="0" destOrd="0" presId="urn:microsoft.com/office/officeart/2005/8/layout/chevron2"/>
    <dgm:cxn modelId="{85CED0C1-0621-4266-9557-BF43B3EAB23C}" srcId="{94074CD0-7710-45AC-9AEF-A763B6B8A99F}" destId="{8445A8E9-3631-47ED-B724-7AFA65EFFC7C}" srcOrd="4" destOrd="0" parTransId="{2E83817B-B2FF-43AD-9F89-CD2B91136624}" sibTransId="{2E7D556F-0D49-4B41-AE92-EB8B9F257397}"/>
    <dgm:cxn modelId="{BDC727C4-A2A9-4B95-AF2D-DE6757A7341D}" srcId="{68BD9083-1CC7-4261-9005-0382AFB973CB}" destId="{8708BAC2-8447-4F09-BE4E-5B1362B3EB3F}" srcOrd="0" destOrd="0" parTransId="{0B1D324F-06CE-4B78-BA33-6883C11BF45D}" sibTransId="{3E5F4C6D-961F-4540-AD21-1992BECE6470}"/>
    <dgm:cxn modelId="{4FD25AE8-E7F2-4DB8-B89B-FF93E33A67E9}" srcId="{94074CD0-7710-45AC-9AEF-A763B6B8A99F}" destId="{68BD9083-1CC7-4261-9005-0382AFB973CB}" srcOrd="2" destOrd="0" parTransId="{FB3750C3-9496-4E5B-8846-3ED8289A04FE}" sibTransId="{4FF3C572-621F-4427-83C1-072D1A6DF3A2}"/>
    <dgm:cxn modelId="{11A02CEB-A5F8-4A70-B05E-19CC0D39746D}" type="presOf" srcId="{ABDEB8BF-E85C-4200-9F13-F31DBDCB9E92}" destId="{6EF5F5FC-F433-4038-8A58-A720E0799D34}" srcOrd="0" destOrd="0" presId="urn:microsoft.com/office/officeart/2005/8/layout/chevron2"/>
    <dgm:cxn modelId="{5B86EFF2-65A7-457B-B757-5D091AAFD69A}" type="presOf" srcId="{B366720F-23D7-49E7-A59C-C0D6FE9466F4}" destId="{145AEA3D-8796-43E8-9A27-C9AF3CE6A140}" srcOrd="0" destOrd="0" presId="urn:microsoft.com/office/officeart/2005/8/layout/chevron2"/>
    <dgm:cxn modelId="{069FDAFE-32B4-40CC-A34E-7FDBB489787C}" srcId="{94074CD0-7710-45AC-9AEF-A763B6B8A99F}" destId="{2843655F-FD3D-4F95-8B90-6FCB1F513DC6}" srcOrd="0" destOrd="0" parTransId="{5ED0E674-1DBC-413F-8845-FA8873C54A4E}" sibTransId="{3F42AFAC-4EBE-4178-A62E-4CB25FB7FD56}"/>
    <dgm:cxn modelId="{DE17B369-0187-46E2-B6FB-7FC16CAEEF52}" type="presParOf" srcId="{C77C8EE4-9CB3-4DFC-8D00-2D2E5F6669D6}" destId="{CCA08A34-22EF-463F-88B2-53745A59590C}" srcOrd="0" destOrd="0" presId="urn:microsoft.com/office/officeart/2005/8/layout/chevron2"/>
    <dgm:cxn modelId="{B39AFB7C-3C5B-4636-8611-4A821BFC5A5B}" type="presParOf" srcId="{CCA08A34-22EF-463F-88B2-53745A59590C}" destId="{76AE0355-0553-4D19-AE67-67F6A9E8EC2C}" srcOrd="0" destOrd="0" presId="urn:microsoft.com/office/officeart/2005/8/layout/chevron2"/>
    <dgm:cxn modelId="{24CEE7BF-06BD-4636-BF74-F617891911B7}" type="presParOf" srcId="{CCA08A34-22EF-463F-88B2-53745A59590C}" destId="{6EF5F5FC-F433-4038-8A58-A720E0799D34}" srcOrd="1" destOrd="0" presId="urn:microsoft.com/office/officeart/2005/8/layout/chevron2"/>
    <dgm:cxn modelId="{D91951C2-0342-4F74-97A8-E65C213AB879}" type="presParOf" srcId="{C77C8EE4-9CB3-4DFC-8D00-2D2E5F6669D6}" destId="{C7FBC6C1-D4A3-49A5-85C5-43B3FC876E29}" srcOrd="1" destOrd="0" presId="urn:microsoft.com/office/officeart/2005/8/layout/chevron2"/>
    <dgm:cxn modelId="{53F871F6-DCCB-4CFA-B3A2-667EBF072ED1}" type="presParOf" srcId="{C77C8EE4-9CB3-4DFC-8D00-2D2E5F6669D6}" destId="{5821712E-4AA9-4AF5-AA10-A8DFCBF95B83}" srcOrd="2" destOrd="0" presId="urn:microsoft.com/office/officeart/2005/8/layout/chevron2"/>
    <dgm:cxn modelId="{A4A7DBD6-0929-43A1-A483-505E57E9039E}" type="presParOf" srcId="{5821712E-4AA9-4AF5-AA10-A8DFCBF95B83}" destId="{137B31FA-6630-4A06-BA29-47B7215C03C2}" srcOrd="0" destOrd="0" presId="urn:microsoft.com/office/officeart/2005/8/layout/chevron2"/>
    <dgm:cxn modelId="{36535353-F8B4-4538-89DD-B89E1FA1EA99}" type="presParOf" srcId="{5821712E-4AA9-4AF5-AA10-A8DFCBF95B83}" destId="{992EA2BF-5404-4D7A-A6D6-827D803E6817}" srcOrd="1" destOrd="0" presId="urn:microsoft.com/office/officeart/2005/8/layout/chevron2"/>
    <dgm:cxn modelId="{486450AE-5109-436C-B597-1035ABDCB62B}" type="presParOf" srcId="{C77C8EE4-9CB3-4DFC-8D00-2D2E5F6669D6}" destId="{917783D3-F23A-4819-AF80-C2071E86D9E2}" srcOrd="3" destOrd="0" presId="urn:microsoft.com/office/officeart/2005/8/layout/chevron2"/>
    <dgm:cxn modelId="{5163FA17-FE9E-4CBF-8513-2A429ED0F54F}" type="presParOf" srcId="{C77C8EE4-9CB3-4DFC-8D00-2D2E5F6669D6}" destId="{533F6496-D3D7-4DE5-8BD4-8AC184AA0717}" srcOrd="4" destOrd="0" presId="urn:microsoft.com/office/officeart/2005/8/layout/chevron2"/>
    <dgm:cxn modelId="{36112848-1978-4FAA-85BA-9054A9869A20}" type="presParOf" srcId="{533F6496-D3D7-4DE5-8BD4-8AC184AA0717}" destId="{BB95CF85-D92B-4599-849D-2F056BFA3AC3}" srcOrd="0" destOrd="0" presId="urn:microsoft.com/office/officeart/2005/8/layout/chevron2"/>
    <dgm:cxn modelId="{485A5662-7B01-4406-83A6-925ED7D36A96}" type="presParOf" srcId="{533F6496-D3D7-4DE5-8BD4-8AC184AA0717}" destId="{182310F0-0927-421C-9216-4F33652BE1E8}" srcOrd="1" destOrd="0" presId="urn:microsoft.com/office/officeart/2005/8/layout/chevron2"/>
    <dgm:cxn modelId="{F15F4711-24E3-4768-B00F-6ACA2D3EEC67}" type="presParOf" srcId="{C77C8EE4-9CB3-4DFC-8D00-2D2E5F6669D6}" destId="{4439C6BB-6DEC-40A2-9463-B38360572C7E}" srcOrd="5" destOrd="0" presId="urn:microsoft.com/office/officeart/2005/8/layout/chevron2"/>
    <dgm:cxn modelId="{4A7867B2-38E1-4481-8CA6-BC6D2F5DD4EC}" type="presParOf" srcId="{C77C8EE4-9CB3-4DFC-8D00-2D2E5F6669D6}" destId="{44F3EAAF-4D13-4E69-BDF9-F087A62D78FB}" srcOrd="6" destOrd="0" presId="urn:microsoft.com/office/officeart/2005/8/layout/chevron2"/>
    <dgm:cxn modelId="{3AAC4D9B-FB8D-4946-993B-92F9CA5AE461}" type="presParOf" srcId="{44F3EAAF-4D13-4E69-BDF9-F087A62D78FB}" destId="{260ED72D-472D-4612-8630-B065A820F8A8}" srcOrd="0" destOrd="0" presId="urn:microsoft.com/office/officeart/2005/8/layout/chevron2"/>
    <dgm:cxn modelId="{7655E065-38E4-469F-9599-FA9FD6F9BE19}" type="presParOf" srcId="{44F3EAAF-4D13-4E69-BDF9-F087A62D78FB}" destId="{3DB1AA2B-380C-4369-8EE6-F3E02CE282A8}" srcOrd="1" destOrd="0" presId="urn:microsoft.com/office/officeart/2005/8/layout/chevron2"/>
    <dgm:cxn modelId="{07B375E6-738B-4183-AD1C-2DEE3C74FA67}" type="presParOf" srcId="{C77C8EE4-9CB3-4DFC-8D00-2D2E5F6669D6}" destId="{8FCC8F2B-E80D-48F4-8110-10814FF8D449}" srcOrd="7" destOrd="0" presId="urn:microsoft.com/office/officeart/2005/8/layout/chevron2"/>
    <dgm:cxn modelId="{373D9D62-0F5E-4655-908D-EC8E5295A499}" type="presParOf" srcId="{C77C8EE4-9CB3-4DFC-8D00-2D2E5F6669D6}" destId="{CBF416F6-95D5-4B9D-93C0-182A0448791D}" srcOrd="8" destOrd="0" presId="urn:microsoft.com/office/officeart/2005/8/layout/chevron2"/>
    <dgm:cxn modelId="{6DCA51B7-371B-4242-9FE9-C4CF7B543CD7}" type="presParOf" srcId="{CBF416F6-95D5-4B9D-93C0-182A0448791D}" destId="{D80EB857-99E6-48FF-965D-7736320DC988}" srcOrd="0" destOrd="0" presId="urn:microsoft.com/office/officeart/2005/8/layout/chevron2"/>
    <dgm:cxn modelId="{5F627D9E-A611-4311-B2D9-57469DC36187}" type="presParOf" srcId="{CBF416F6-95D5-4B9D-93C0-182A0448791D}" destId="{145AEA3D-8796-43E8-9A27-C9AF3CE6A14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F75BD-8F41-4542-994E-150D4EA508D3}">
      <dsp:nvSpPr>
        <dsp:cNvPr id="0" name=""/>
        <dsp:cNvSpPr/>
      </dsp:nvSpPr>
      <dsp:spPr>
        <a:xfrm>
          <a:off x="1582849" y="824417"/>
          <a:ext cx="946817" cy="946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7E8D4-2F8D-4947-AA46-6401E308257B}">
      <dsp:nvSpPr>
        <dsp:cNvPr id="0" name=""/>
        <dsp:cNvSpPr/>
      </dsp:nvSpPr>
      <dsp:spPr>
        <a:xfrm>
          <a:off x="1004239" y="2146813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Optimal Cash Level</a:t>
          </a:r>
          <a:r>
            <a:rPr lang="en-US" sz="1100" kern="1200" baseline="0">
              <a:latin typeface="Times New Roman"/>
              <a:cs typeface="Times New Roman"/>
            </a:rPr>
            <a:t>: Balance where a firm's Marginal benefits of holding additional cash are equal to marginal costs.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1004239" y="2146813"/>
        <a:ext cx="2104039" cy="720000"/>
      </dsp:txXfrm>
    </dsp:sp>
    <dsp:sp modelId="{3372AABC-5EA1-4599-9C94-D6664ACACEEB}">
      <dsp:nvSpPr>
        <dsp:cNvPr id="0" name=""/>
        <dsp:cNvSpPr/>
      </dsp:nvSpPr>
      <dsp:spPr>
        <a:xfrm>
          <a:off x="4055096" y="824417"/>
          <a:ext cx="946817" cy="946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305EC-054C-424C-98CD-EF887549BA8F}">
      <dsp:nvSpPr>
        <dsp:cNvPr id="0" name=""/>
        <dsp:cNvSpPr/>
      </dsp:nvSpPr>
      <dsp:spPr>
        <a:xfrm>
          <a:off x="3476485" y="2146813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Importance: </a:t>
          </a:r>
          <a:r>
            <a:rPr lang="en-US" sz="1100" kern="1200" baseline="0">
              <a:latin typeface="Times New Roman"/>
              <a:cs typeface="Times New Roman"/>
            </a:rPr>
            <a:t>For future firm performance and stock return.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3476485" y="2146813"/>
        <a:ext cx="2104039" cy="720000"/>
      </dsp:txXfrm>
    </dsp:sp>
    <dsp:sp modelId="{118988D2-D106-4CB6-A913-57B049D91B30}">
      <dsp:nvSpPr>
        <dsp:cNvPr id="0" name=""/>
        <dsp:cNvSpPr/>
      </dsp:nvSpPr>
      <dsp:spPr>
        <a:xfrm>
          <a:off x="6527342" y="824417"/>
          <a:ext cx="946817" cy="946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9E7C3-2C46-47A1-BE22-9161EFC4F346}">
      <dsp:nvSpPr>
        <dsp:cNvPr id="0" name=""/>
        <dsp:cNvSpPr/>
      </dsp:nvSpPr>
      <dsp:spPr>
        <a:xfrm>
          <a:off x="5948731" y="2146813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Risk of Deviation:</a:t>
          </a:r>
          <a:r>
            <a:rPr lang="en-US" sz="1100" kern="1200" baseline="0">
              <a:latin typeface="Times New Roman"/>
              <a:cs typeface="Times New Roman"/>
            </a:rPr>
            <a:t> Excess and insufficient cash negatively impact future performance.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5948731" y="2146813"/>
        <a:ext cx="2104039" cy="720000"/>
      </dsp:txXfrm>
    </dsp:sp>
    <dsp:sp modelId="{0E9DF21C-D70E-4F09-A26B-911C485D97D9}">
      <dsp:nvSpPr>
        <dsp:cNvPr id="0" name=""/>
        <dsp:cNvSpPr/>
      </dsp:nvSpPr>
      <dsp:spPr>
        <a:xfrm>
          <a:off x="8999588" y="824417"/>
          <a:ext cx="946817" cy="946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5A909-DF95-4378-B66E-B14E9A7034D3}">
      <dsp:nvSpPr>
        <dsp:cNvPr id="0" name=""/>
        <dsp:cNvSpPr/>
      </dsp:nvSpPr>
      <dsp:spPr>
        <a:xfrm>
          <a:off x="8420977" y="2146813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Managing Liquidity: </a:t>
          </a:r>
          <a:r>
            <a:rPr lang="en-US" sz="1100" kern="1200" baseline="0">
              <a:latin typeface="Times New Roman"/>
              <a:cs typeface="Times New Roman"/>
            </a:rPr>
            <a:t>Vital for meeting operational needs and making investments.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8420977" y="2146813"/>
        <a:ext cx="2104039" cy="720000"/>
      </dsp:txXfrm>
    </dsp:sp>
    <dsp:sp modelId="{4F1A4F26-B5B0-42E2-9865-CA59E0650177}">
      <dsp:nvSpPr>
        <dsp:cNvPr id="0" name=""/>
        <dsp:cNvSpPr/>
      </dsp:nvSpPr>
      <dsp:spPr>
        <a:xfrm>
          <a:off x="4055096" y="3392822"/>
          <a:ext cx="946817" cy="9468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29A07-5E02-456F-86EB-21B29B79EA3F}">
      <dsp:nvSpPr>
        <dsp:cNvPr id="0" name=""/>
        <dsp:cNvSpPr/>
      </dsp:nvSpPr>
      <dsp:spPr>
        <a:xfrm>
          <a:off x="3476485" y="4715218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Avoiding Negative Impacts: </a:t>
          </a:r>
          <a:r>
            <a:rPr lang="en-US" sz="1100" kern="1200" baseline="0">
              <a:latin typeface="Times New Roman"/>
              <a:cs typeface="Times New Roman"/>
            </a:rPr>
            <a:t>Excessive cash lead to reduced investment returns and inefficient capital allocation.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3476485" y="4715218"/>
        <a:ext cx="2104039" cy="720000"/>
      </dsp:txXfrm>
    </dsp:sp>
    <dsp:sp modelId="{7B55932B-0220-492E-9BAB-BD019169FB9E}">
      <dsp:nvSpPr>
        <dsp:cNvPr id="0" name=""/>
        <dsp:cNvSpPr/>
      </dsp:nvSpPr>
      <dsp:spPr>
        <a:xfrm>
          <a:off x="6527342" y="3392822"/>
          <a:ext cx="946817" cy="9468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9E5E8-C8CD-427B-8DC8-74E674DA5039}">
      <dsp:nvSpPr>
        <dsp:cNvPr id="0" name=""/>
        <dsp:cNvSpPr/>
      </dsp:nvSpPr>
      <dsp:spPr>
        <a:xfrm>
          <a:off x="5948731" y="4715218"/>
          <a:ext cx="21040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>
              <a:latin typeface="Times New Roman"/>
              <a:cs typeface="Times New Roman"/>
            </a:rPr>
            <a:t>RNOA Impact:</a:t>
          </a:r>
          <a:r>
            <a:rPr lang="en-US" sz="1100" kern="1200" baseline="0">
              <a:latin typeface="Times New Roman"/>
              <a:cs typeface="Times New Roman"/>
            </a:rPr>
            <a:t> Optimal Cash Level is important for maintaining healthy RNOA, indicating efficient asset utilization and profitability.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5948731" y="4715218"/>
        <a:ext cx="210403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5A5F-C366-4892-9F67-3B6557B6AEC8}">
      <dsp:nvSpPr>
        <dsp:cNvPr id="0" name=""/>
        <dsp:cNvSpPr/>
      </dsp:nvSpPr>
      <dsp:spPr>
        <a:xfrm>
          <a:off x="0" y="0"/>
          <a:ext cx="6094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4B600-6F73-4993-8955-7B4591571295}">
      <dsp:nvSpPr>
        <dsp:cNvPr id="0" name=""/>
        <dsp:cNvSpPr/>
      </dsp:nvSpPr>
      <dsp:spPr>
        <a:xfrm>
          <a:off x="0" y="0"/>
          <a:ext cx="6094269" cy="885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Remove missing value</a:t>
          </a:r>
        </a:p>
      </dsp:txBody>
      <dsp:txXfrm>
        <a:off x="0" y="0"/>
        <a:ext cx="6094269" cy="885535"/>
      </dsp:txXfrm>
    </dsp:sp>
    <dsp:sp modelId="{92F9E3B6-AC05-4D2D-B056-C5B3A4F9DAB5}">
      <dsp:nvSpPr>
        <dsp:cNvPr id="0" name=""/>
        <dsp:cNvSpPr/>
      </dsp:nvSpPr>
      <dsp:spPr>
        <a:xfrm>
          <a:off x="0" y="885535"/>
          <a:ext cx="6094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BDBAF-B34B-4E56-B23C-A0E5786F2E28}">
      <dsp:nvSpPr>
        <dsp:cNvPr id="0" name=""/>
        <dsp:cNvSpPr/>
      </dsp:nvSpPr>
      <dsp:spPr>
        <a:xfrm>
          <a:off x="0" y="885535"/>
          <a:ext cx="6094269" cy="885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Getting data from 1987 to 2020</a:t>
          </a:r>
        </a:p>
      </dsp:txBody>
      <dsp:txXfrm>
        <a:off x="0" y="885535"/>
        <a:ext cx="6094269" cy="885535"/>
      </dsp:txXfrm>
    </dsp:sp>
    <dsp:sp modelId="{6D61F15F-673C-4CB6-A0E5-91318D71648A}">
      <dsp:nvSpPr>
        <dsp:cNvPr id="0" name=""/>
        <dsp:cNvSpPr/>
      </dsp:nvSpPr>
      <dsp:spPr>
        <a:xfrm>
          <a:off x="0" y="1771071"/>
          <a:ext cx="6094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03F1E-78A2-47D0-8BCA-DFF69197E9D7}">
      <dsp:nvSpPr>
        <dsp:cNvPr id="0" name=""/>
        <dsp:cNvSpPr/>
      </dsp:nvSpPr>
      <dsp:spPr>
        <a:xfrm>
          <a:off x="0" y="1771071"/>
          <a:ext cx="6094269" cy="885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Remove companies with stock prices less than 2$</a:t>
          </a:r>
        </a:p>
      </dsp:txBody>
      <dsp:txXfrm>
        <a:off x="0" y="1771071"/>
        <a:ext cx="6094269" cy="885535"/>
      </dsp:txXfrm>
    </dsp:sp>
    <dsp:sp modelId="{B7BFB7C3-82E2-44F9-96D2-6D8B3B6CB55E}">
      <dsp:nvSpPr>
        <dsp:cNvPr id="0" name=""/>
        <dsp:cNvSpPr/>
      </dsp:nvSpPr>
      <dsp:spPr>
        <a:xfrm>
          <a:off x="0" y="2656607"/>
          <a:ext cx="6094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43120-112D-45C5-BE56-7C491E2A5D44}">
      <dsp:nvSpPr>
        <dsp:cNvPr id="0" name=""/>
        <dsp:cNvSpPr/>
      </dsp:nvSpPr>
      <dsp:spPr>
        <a:xfrm>
          <a:off x="0" y="2656607"/>
          <a:ext cx="6094269" cy="885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Exclude companies in the utilities and financial industry</a:t>
          </a:r>
        </a:p>
      </dsp:txBody>
      <dsp:txXfrm>
        <a:off x="0" y="2656607"/>
        <a:ext cx="6094269" cy="885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E0355-0553-4D19-AE67-67F6A9E8EC2C}">
      <dsp:nvSpPr>
        <dsp:cNvPr id="0" name=""/>
        <dsp:cNvSpPr/>
      </dsp:nvSpPr>
      <dsp:spPr>
        <a:xfrm rot="5400000">
          <a:off x="-158173" y="159312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370210"/>
        <a:ext cx="738143" cy="316348"/>
      </dsp:txXfrm>
    </dsp:sp>
    <dsp:sp modelId="{6EF5F5FC-F433-4038-8A58-A720E0799D34}">
      <dsp:nvSpPr>
        <dsp:cNvPr id="0" name=""/>
        <dsp:cNvSpPr/>
      </dsp:nvSpPr>
      <dsp:spPr>
        <a:xfrm rot="5400000">
          <a:off x="4458950" y="-3719667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enorite"/>
            </a:rPr>
            <a:t>Cash </a:t>
          </a:r>
          <a:r>
            <a:rPr lang="en-US" sz="1600" kern="1200">
              <a:latin typeface="Tenorite"/>
              <a:sym typeface="Wingdings" panose="05000000000000000000" pitchFamily="2" charset="2"/>
            </a:rPr>
            <a:t></a:t>
          </a:r>
          <a:r>
            <a:rPr lang="en-US" sz="1600" kern="1200"/>
            <a:t> with high capital expenditures, R&amp;D, sales growth, tax on its foreign income </a:t>
          </a:r>
        </a:p>
      </dsp:txBody>
      <dsp:txXfrm rot="-5400000">
        <a:off x="738144" y="34598"/>
        <a:ext cx="8093574" cy="618501"/>
      </dsp:txXfrm>
    </dsp:sp>
    <dsp:sp modelId="{137B31FA-6630-4A06-BA29-47B7215C03C2}">
      <dsp:nvSpPr>
        <dsp:cNvPr id="0" name=""/>
        <dsp:cNvSpPr/>
      </dsp:nvSpPr>
      <dsp:spPr>
        <a:xfrm rot="5400000">
          <a:off x="-158173" y="1096231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1307129"/>
        <a:ext cx="738143" cy="316348"/>
      </dsp:txXfrm>
    </dsp:sp>
    <dsp:sp modelId="{992EA2BF-5404-4D7A-A6D6-827D803E6817}">
      <dsp:nvSpPr>
        <dsp:cNvPr id="0" name=""/>
        <dsp:cNvSpPr/>
      </dsp:nvSpPr>
      <dsp:spPr>
        <a:xfrm rot="5400000">
          <a:off x="4458950" y="-2782748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Cash </a:t>
          </a:r>
          <a:r>
            <a:rPr lang="en-US" sz="1600" kern="1200">
              <a:latin typeface="Tenorite"/>
              <a:sym typeface="Wingdings" panose="05000000000000000000" pitchFamily="2" charset="2"/>
            </a:rPr>
            <a:t></a:t>
          </a:r>
          <a:r>
            <a:rPr lang="en-US" sz="1600" kern="1200"/>
            <a:t> with high uncertainty of cash flows (industry sigma)</a:t>
          </a:r>
        </a:p>
      </dsp:txBody>
      <dsp:txXfrm rot="-5400000">
        <a:off x="738144" y="971517"/>
        <a:ext cx="8093574" cy="618501"/>
      </dsp:txXfrm>
    </dsp:sp>
    <dsp:sp modelId="{BB95CF85-D92B-4599-849D-2F056BFA3AC3}">
      <dsp:nvSpPr>
        <dsp:cNvPr id="0" name=""/>
        <dsp:cNvSpPr/>
      </dsp:nvSpPr>
      <dsp:spPr>
        <a:xfrm rot="5400000">
          <a:off x="-158173" y="2033150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2244048"/>
        <a:ext cx="738143" cy="316348"/>
      </dsp:txXfrm>
    </dsp:sp>
    <dsp:sp modelId="{182310F0-0927-421C-9216-4F33652BE1E8}">
      <dsp:nvSpPr>
        <dsp:cNvPr id="0" name=""/>
        <dsp:cNvSpPr/>
      </dsp:nvSpPr>
      <dsp:spPr>
        <a:xfrm rot="5400000">
          <a:off x="4458950" y="-1845830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Cash </a:t>
          </a:r>
          <a:r>
            <a:rPr lang="en-US" sz="1600" kern="1200">
              <a:latin typeface="Tenorite"/>
              <a:sym typeface="Wingdings" panose="05000000000000000000" pitchFamily="2" charset="2"/>
            </a:rPr>
            <a:t></a:t>
          </a:r>
          <a:r>
            <a:rPr lang="en-US" sz="1600" kern="1200"/>
            <a:t> with easy access to capital or bond markets (size and age) </a:t>
          </a:r>
        </a:p>
      </dsp:txBody>
      <dsp:txXfrm rot="-5400000">
        <a:off x="738144" y="1908435"/>
        <a:ext cx="8093574" cy="618501"/>
      </dsp:txXfrm>
    </dsp:sp>
    <dsp:sp modelId="{260ED72D-472D-4612-8630-B065A820F8A8}">
      <dsp:nvSpPr>
        <dsp:cNvPr id="0" name=""/>
        <dsp:cNvSpPr/>
      </dsp:nvSpPr>
      <dsp:spPr>
        <a:xfrm rot="5400000">
          <a:off x="-158173" y="2970069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3180967"/>
        <a:ext cx="738143" cy="316348"/>
      </dsp:txXfrm>
    </dsp:sp>
    <dsp:sp modelId="{3DB1AA2B-380C-4369-8EE6-F3E02CE282A8}">
      <dsp:nvSpPr>
        <dsp:cNvPr id="0" name=""/>
        <dsp:cNvSpPr/>
      </dsp:nvSpPr>
      <dsp:spPr>
        <a:xfrm rot="5400000">
          <a:off x="4458950" y="-908911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cash </a:t>
          </a:r>
          <a:r>
            <a:rPr lang="en-US" sz="1600" kern="1200">
              <a:latin typeface="Tenorite"/>
              <a:sym typeface="Wingdings" panose="05000000000000000000" pitchFamily="2" charset="2"/>
            </a:rPr>
            <a:t></a:t>
          </a:r>
          <a:r>
            <a:rPr lang="en-US" sz="1600" kern="1200"/>
            <a:t> with large cash inflows from operations, or high level of net working capital. </a:t>
          </a:r>
        </a:p>
      </dsp:txBody>
      <dsp:txXfrm rot="-5400000">
        <a:off x="738144" y="2845354"/>
        <a:ext cx="8093574" cy="618501"/>
      </dsp:txXfrm>
    </dsp:sp>
    <dsp:sp modelId="{D80EB857-99E6-48FF-965D-7736320DC988}">
      <dsp:nvSpPr>
        <dsp:cNvPr id="0" name=""/>
        <dsp:cNvSpPr/>
      </dsp:nvSpPr>
      <dsp:spPr>
        <a:xfrm rot="5400000">
          <a:off x="-158173" y="3906988"/>
          <a:ext cx="1054491" cy="7381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" y="4117886"/>
        <a:ext cx="738143" cy="316348"/>
      </dsp:txXfrm>
    </dsp:sp>
    <dsp:sp modelId="{145AEA3D-8796-43E8-9A27-C9AF3CE6A140}">
      <dsp:nvSpPr>
        <dsp:cNvPr id="0" name=""/>
        <dsp:cNvSpPr/>
      </dsp:nvSpPr>
      <dsp:spPr>
        <a:xfrm rot="5400000">
          <a:off x="4458950" y="28007"/>
          <a:ext cx="685419" cy="81270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Coefficients on year dummies and industry dummies can be either positive or negative. Specific events in an economy and an industry can impact the optimal level of cash. </a:t>
          </a:r>
        </a:p>
      </dsp:txBody>
      <dsp:txXfrm rot="-5400000">
        <a:off x="738144" y="3782273"/>
        <a:ext cx="8093574" cy="618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/>
              <a:t>Small corp: Essential for operational fluidity, especially during financial crises.</a:t>
            </a: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/>
              <a:t>Big Corp: Balancing between holding cash for long-term plans and avoiding underutilized resources.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E0E97-85AE-BE9D-BB93-C4A7A78A6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8363"/>
            <a:ext cx="105156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wrds-www.wharton.upenn.edu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643" y="2250786"/>
            <a:ext cx="9140097" cy="3242123"/>
          </a:xfrm>
        </p:spPr>
        <p:txBody>
          <a:bodyPr/>
          <a:lstStyle/>
          <a:p>
            <a:r>
              <a:rPr lang="en-US" sz="3200" b="1">
                <a:solidFill>
                  <a:srgbClr val="000000"/>
                </a:solidFill>
                <a:latin typeface="Times New Roman"/>
                <a:ea typeface="+mj-lt"/>
                <a:cs typeface="Times New Roman"/>
              </a:rPr>
              <a:t>Optimal level of Cash</a:t>
            </a:r>
            <a:endParaRPr lang="en-US" sz="3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4E4E7-B546-03F0-BC43-216943AA68B2}"/>
              </a:ext>
            </a:extLst>
          </p:cNvPr>
          <p:cNvSpPr txBox="1"/>
          <p:nvPr/>
        </p:nvSpPr>
        <p:spPr>
          <a:xfrm>
            <a:off x="6548285" y="5388077"/>
            <a:ext cx="511277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i="1">
                <a:latin typeface="Times New Roman"/>
                <a:cs typeface="Times New Roman"/>
              </a:rPr>
              <a:t>BUAN 5270</a:t>
            </a:r>
          </a:p>
          <a:p>
            <a:pPr algn="r"/>
            <a:r>
              <a:rPr lang="en-US" i="1">
                <a:latin typeface="Times New Roman"/>
                <a:cs typeface="Times New Roman"/>
              </a:rPr>
              <a:t>Mohan Chamakuri, Quang Dang, Yada So,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i="1">
                <a:latin typeface="Times New Roman"/>
                <a:cs typeface="Times New Roman"/>
              </a:rPr>
              <a:t>Zaid Syed, Evangeline Yang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l"/>
            <a:r>
              <a:rPr lang="en-US" sz="3200">
                <a:latin typeface="Times New Roman"/>
                <a:cs typeface="Times New Roman"/>
              </a:rPr>
              <a:t>TABLE 2 (correlation)</a:t>
            </a:r>
            <a:br>
              <a:rPr lang="en-US" sz="3200"/>
            </a:br>
            <a:br>
              <a:rPr lang="en-US"/>
            </a:br>
            <a:endParaRPr lang="en-US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5" name="Footer Placeholder 3">
            <a:extLst>
              <a:ext uri="{FF2B5EF4-FFF2-40B4-BE49-F238E27FC236}">
                <a16:creationId xmlns:a16="http://schemas.microsoft.com/office/drawing/2014/main" id="{20493F0C-1351-C0FC-81C2-32C6A694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7B5847EB-8E55-A252-864F-C0E168B5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3FB05B-A835-3EB3-EF39-911FBA204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963410"/>
              </p:ext>
            </p:extLst>
          </p:nvPr>
        </p:nvGraphicFramePr>
        <p:xfrm>
          <a:off x="840827" y="1254672"/>
          <a:ext cx="10515602" cy="168997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{7E9639D4-E3E2-4D34-9284-5A2195B3D0D7}</a:tableStyleId>
              </a:tblPr>
              <a:tblGrid>
                <a:gridCol w="489211">
                  <a:extLst>
                    <a:ext uri="{9D8B030D-6E8A-4147-A177-3AD203B41FA5}">
                      <a16:colId xmlns:a16="http://schemas.microsoft.com/office/drawing/2014/main" val="1457098512"/>
                    </a:ext>
                  </a:extLst>
                </a:gridCol>
                <a:gridCol w="936383">
                  <a:extLst>
                    <a:ext uri="{9D8B030D-6E8A-4147-A177-3AD203B41FA5}">
                      <a16:colId xmlns:a16="http://schemas.microsoft.com/office/drawing/2014/main" val="1697852128"/>
                    </a:ext>
                  </a:extLst>
                </a:gridCol>
                <a:gridCol w="881225">
                  <a:extLst>
                    <a:ext uri="{9D8B030D-6E8A-4147-A177-3AD203B41FA5}">
                      <a16:colId xmlns:a16="http://schemas.microsoft.com/office/drawing/2014/main" val="3471270756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2901465023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4025830394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1809798011"/>
                    </a:ext>
                  </a:extLst>
                </a:gridCol>
                <a:gridCol w="936383">
                  <a:extLst>
                    <a:ext uri="{9D8B030D-6E8A-4147-A177-3AD203B41FA5}">
                      <a16:colId xmlns:a16="http://schemas.microsoft.com/office/drawing/2014/main" val="775887156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2876822891"/>
                    </a:ext>
                  </a:extLst>
                </a:gridCol>
                <a:gridCol w="936383">
                  <a:extLst>
                    <a:ext uri="{9D8B030D-6E8A-4147-A177-3AD203B41FA5}">
                      <a16:colId xmlns:a16="http://schemas.microsoft.com/office/drawing/2014/main" val="196139152"/>
                    </a:ext>
                  </a:extLst>
                </a:gridCol>
                <a:gridCol w="936383">
                  <a:extLst>
                    <a:ext uri="{9D8B030D-6E8A-4147-A177-3AD203B41FA5}">
                      <a16:colId xmlns:a16="http://schemas.microsoft.com/office/drawing/2014/main" val="267919951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4096750119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1624667826"/>
                    </a:ext>
                  </a:extLst>
                </a:gridCol>
              </a:tblGrid>
              <a:tr h="564931"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Firm Size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Net Working Capital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Capital Expenditure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Industry Sigma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Research &amp; Development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Dividend Dummy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Sales Growth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Cash from Operation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Firm Age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Tax Burden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Management Ability </a:t>
                      </a:r>
                    </a:p>
                  </a:txBody>
                  <a:tcPr marL="73754" marR="56734" marT="56734" marB="567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38091"/>
                  </a:ext>
                </a:extLst>
              </a:tr>
              <a:tr h="533298"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Cash Level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-0.15434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-0.26604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0.13025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0.09282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0.33456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-0.15578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0.14021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-0.46133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-0.16195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0.03020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0.01576</a:t>
                      </a:r>
                    </a:p>
                    <a:p>
                      <a:pPr lvl="0"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&lt;.0001 </a:t>
                      </a:r>
                      <a:endParaRPr lang="en-US" sz="1200"/>
                    </a:p>
                  </a:txBody>
                  <a:tcPr marL="73754" marR="56734" marT="56734" marB="56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50283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2587F1C-41BB-4A56-DAD3-D803CCE7EB9D}"/>
              </a:ext>
            </a:extLst>
          </p:cNvPr>
          <p:cNvSpPr txBox="1"/>
          <p:nvPr/>
        </p:nvSpPr>
        <p:spPr>
          <a:xfrm>
            <a:off x="838200" y="3194089"/>
            <a:ext cx="10515600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100">
                <a:latin typeface="Times New Roman"/>
                <a:cs typeface="Times New Roman"/>
              </a:rPr>
              <a:t>Cash is negatively correlated with firm size, net working capital, dividend dummy, cash from operations, and firm age.;</a:t>
            </a:r>
            <a:endParaRPr lang="en-US"/>
          </a:p>
          <a:p>
            <a:pPr marL="342900" indent="-342900">
              <a:buFont typeface="Wingdings"/>
              <a:buChar char="Ø"/>
            </a:pPr>
            <a:endParaRPr lang="en-US" sz="2100"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Ø"/>
            </a:pPr>
            <a:r>
              <a:rPr lang="en-US" sz="2100">
                <a:latin typeface="Times New Roman"/>
                <a:cs typeface="Times New Roman"/>
              </a:rPr>
              <a:t>Cash is positively correlated with capital expenditure, industry sigma, R&amp;D, sales growth, tax burden, and managerial ability.</a:t>
            </a:r>
          </a:p>
          <a:p>
            <a:pPr marL="342900" indent="-342900">
              <a:buFont typeface="Wingdings"/>
              <a:buChar char="Ø"/>
            </a:pPr>
            <a:endParaRPr lang="en-US" sz="2100"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Ø"/>
            </a:pPr>
            <a:r>
              <a:rPr lang="en-US" sz="2100">
                <a:latin typeface="Times New Roman"/>
                <a:cs typeface="Times New Roman"/>
              </a:rPr>
              <a:t>We didn’t drop any variable because there is no high correlation between our variables. </a:t>
            </a:r>
          </a:p>
          <a:p>
            <a:pPr algn="l"/>
            <a:endParaRPr lang="en-US"/>
          </a:p>
        </p:txBody>
      </p:sp>
      <p:pic>
        <p:nvPicPr>
          <p:cNvPr id="3" name="Picture 2" descr="Stacks of gold coins">
            <a:extLst>
              <a:ext uri="{FF2B5EF4-FFF2-40B4-BE49-F238E27FC236}">
                <a16:creationId xmlns:a16="http://schemas.microsoft.com/office/drawing/2014/main" id="{78D3EBD9-996C-3D0B-837D-46F486B5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636" y="5653425"/>
            <a:ext cx="1323879" cy="8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8E94A9-45E2-48D7-FD32-5D183D4100A6}"/>
              </a:ext>
            </a:extLst>
          </p:cNvPr>
          <p:cNvSpPr txBox="1">
            <a:spLocks/>
          </p:cNvSpPr>
          <p:nvPr/>
        </p:nvSpPr>
        <p:spPr>
          <a:xfrm>
            <a:off x="659068" y="0"/>
            <a:ext cx="6481810" cy="7056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"/>
                <a:cs typeface="Times New Roman"/>
              </a:rPr>
              <a:t>4. Regression Analysis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4546AB-DAD8-D0F4-0D53-0F99D93CD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358424"/>
              </p:ext>
            </p:extLst>
          </p:nvPr>
        </p:nvGraphicFramePr>
        <p:xfrm>
          <a:off x="1044575" y="1098645"/>
          <a:ext cx="9988493" cy="5029196"/>
        </p:xfrm>
        <a:graphic>
          <a:graphicData uri="http://schemas.openxmlformats.org/drawingml/2006/table">
            <a:tbl>
              <a:tblPr firstRow="1" firstCol="1" bandRow="1"/>
              <a:tblGrid>
                <a:gridCol w="3744350">
                  <a:extLst>
                    <a:ext uri="{9D8B030D-6E8A-4147-A177-3AD203B41FA5}">
                      <a16:colId xmlns:a16="http://schemas.microsoft.com/office/drawing/2014/main" val="2499344176"/>
                    </a:ext>
                  </a:extLst>
                </a:gridCol>
                <a:gridCol w="1634479">
                  <a:extLst>
                    <a:ext uri="{9D8B030D-6E8A-4147-A177-3AD203B41FA5}">
                      <a16:colId xmlns:a16="http://schemas.microsoft.com/office/drawing/2014/main" val="1130270739"/>
                    </a:ext>
                  </a:extLst>
                </a:gridCol>
                <a:gridCol w="1538335">
                  <a:extLst>
                    <a:ext uri="{9D8B030D-6E8A-4147-A177-3AD203B41FA5}">
                      <a16:colId xmlns:a16="http://schemas.microsoft.com/office/drawing/2014/main" val="3125668192"/>
                    </a:ext>
                  </a:extLst>
                </a:gridCol>
                <a:gridCol w="1538335">
                  <a:extLst>
                    <a:ext uri="{9D8B030D-6E8A-4147-A177-3AD203B41FA5}">
                      <a16:colId xmlns:a16="http://schemas.microsoft.com/office/drawing/2014/main" val="2627823271"/>
                    </a:ext>
                  </a:extLst>
                </a:gridCol>
                <a:gridCol w="1532994">
                  <a:extLst>
                    <a:ext uri="{9D8B030D-6E8A-4147-A177-3AD203B41FA5}">
                      <a16:colId xmlns:a16="http://schemas.microsoft.com/office/drawing/2014/main" val="222464976"/>
                    </a:ext>
                  </a:extLst>
                </a:gridCol>
              </a:tblGrid>
              <a:tr h="438172">
                <a:tc rowSpan="2"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</a:rPr>
                        <a:t>Variable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Oler</a:t>
                      </a: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et al. model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807" marR="89807" marT="44904" marB="449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Our model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807" marR="89807" marT="44904" marB="4490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21962"/>
                  </a:ext>
                </a:extLst>
              </a:tr>
              <a:tr h="286939">
                <a:tc vMerge="1"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Variable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Estimate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</a:t>
                      </a: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&gt; |t|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Estimate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</a:t>
                      </a: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&gt; |t|</a:t>
                      </a:r>
                      <a:endParaRPr lang="en-US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399444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Firm Size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-0.061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-0.041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30190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Net Working Capital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-1.579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-0.765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67572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Cash from Operations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-1.017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-0.816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44560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Firm 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-0.091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-0.088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498307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Capital Expenditures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1.525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1.541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729495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Industry Sigma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0.202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024653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R&amp;D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0.109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0.341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313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Sales Growth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0.058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0.053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48618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Tax Burden on Foreign Income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0.092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0.066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177416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Dividend Dummy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0.026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34359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Managerial Ability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0.296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966747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Intercept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1.388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0.483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53402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No. of Observations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64,603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116,099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730902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F-Score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663.04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1011.74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&lt;0.001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881225"/>
                  </a:ext>
                </a:extLst>
              </a:tr>
              <a:tr h="286939">
                <a:tc>
                  <a:txBody>
                    <a:bodyPr/>
                    <a:lstStyle/>
                    <a:p>
                      <a:pPr marL="0" marR="1524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Adjusted R-squared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48.3%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46.54%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5381" marR="1153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60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cap="all" spc="150" baseline="0">
                <a:latin typeface="Times New Roman"/>
                <a:cs typeface="Times New Roman"/>
              </a:rPr>
              <a:t>5. recommendations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C66F5C4-A98A-7667-8C2E-65EF5231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5471D1E-3A62-A352-E9B9-170A9FB4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26F8C63-B6EE-40A6-46A1-F7A4D1CD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10" name="TextBox 2">
            <a:extLst>
              <a:ext uri="{FF2B5EF4-FFF2-40B4-BE49-F238E27FC236}">
                <a16:creationId xmlns:a16="http://schemas.microsoft.com/office/drawing/2014/main" id="{C614A2CD-6461-0898-2F4D-7C4626D1F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562944"/>
              </p:ext>
            </p:extLst>
          </p:nvPr>
        </p:nvGraphicFramePr>
        <p:xfrm>
          <a:off x="614988" y="1500912"/>
          <a:ext cx="8865177" cy="4804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65EA-3A25-4EE6-DD79-EA589B76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079" y="7016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latin typeface="Times New Roman"/>
                <a:cs typeface="Times New Roman"/>
              </a:rPr>
              <a:t>Introduction </a:t>
            </a:r>
          </a:p>
        </p:txBody>
      </p:sp>
      <p:pic>
        <p:nvPicPr>
          <p:cNvPr id="7" name="Content Placeholder 6" descr="People Group Crowd · Free vector graphic on Pixabay">
            <a:extLst>
              <a:ext uri="{FF2B5EF4-FFF2-40B4-BE49-F238E27FC236}">
                <a16:creationId xmlns:a16="http://schemas.microsoft.com/office/drawing/2014/main" id="{7A42A57D-5633-9C6F-DC17-BCDBE8849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221" y="4664405"/>
            <a:ext cx="4052830" cy="1980510"/>
          </a:xfrm>
          <a:noFill/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8A4B43E-F2E6-3B64-E9ED-449F67518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780569" y="2028141"/>
            <a:ext cx="9382729" cy="39422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For managing future firm performance and stock returns.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Small Corporations vs. </a:t>
            </a: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Large Corporations (e.g., Apple)</a:t>
            </a: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endParaRPr lang="en-US" sz="24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Examples like Pandemic Impact: Needs for sufficient cash to sustain business operations. (e.g., WeWork)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Balance Key: Ensuring liquidity for immediate needs while planning strategic growth.</a:t>
            </a:r>
            <a:endParaRPr lang="en-US" sz="2400">
              <a:latin typeface="Times New Roman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2FA0B-1569-71C4-4FB2-A64E20BB13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3CF6-C3C1-5316-8743-2C31AC85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53373-36A0-3CA6-088E-56F7DB4D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4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E6A6D63-1BB9-EEF2-A0CA-05E68D2BD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5294"/>
            <a:ext cx="10515600" cy="1325563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latin typeface="Times New Roman"/>
                <a:cs typeface="Times New Roman"/>
              </a:rPr>
              <a:t>1. WHAT IS THE OPTIMAL LEVEL OF CASH?</a:t>
            </a:r>
            <a:endParaRPr lang="en-US" sz="3200"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b="1">
                <a:latin typeface="Times New Roman"/>
                <a:cs typeface="Times New Roman"/>
              </a:rPr>
              <a:t>WHY IS IT IMPORTANT? </a:t>
            </a:r>
            <a:endParaRPr lang="en-US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698D5-3614-7FD1-EDC6-49446086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9B64D-EAD9-8396-BA95-829D8B3F8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39989-F9B4-B55F-A063-1A4DE7D0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4BC779-2B8C-34E3-5BD0-C699B9BEB7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/>
        </p:nvSpPr>
        <p:spPr>
          <a:xfrm>
            <a:off x="2755999" y="6062792"/>
            <a:ext cx="926248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sz="1800">
                <a:latin typeface="Times New Roman"/>
                <a:ea typeface="+mj-lt"/>
                <a:cs typeface="+mj-lt"/>
              </a:rPr>
            </a:br>
            <a:endParaRPr lang="en-US" sz="1800">
              <a:solidFill>
                <a:schemeClr val="tx1"/>
              </a:solidFill>
              <a:latin typeface="Times New Roman"/>
              <a:ea typeface="+mj-lt"/>
              <a:cs typeface="+mj-lt"/>
            </a:endParaRPr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9406C92E-4F91-3808-F0F7-47D3FCFFF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25498"/>
              </p:ext>
            </p:extLst>
          </p:nvPr>
        </p:nvGraphicFramePr>
        <p:xfrm>
          <a:off x="452610" y="872171"/>
          <a:ext cx="11529256" cy="6259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937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C6489B4-0FEB-22D7-2F6A-4F9A65C6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58" y="542410"/>
            <a:ext cx="6745919" cy="681611"/>
          </a:xfrm>
        </p:spPr>
        <p:txBody>
          <a:bodyPr anchor="b"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Today’s Topics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33C4FA-C09D-349B-3C98-2965DDD59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557" y="1521666"/>
            <a:ext cx="10263085" cy="349026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latin typeface="Times New Roman"/>
                <a:cs typeface="Times New Roman"/>
              </a:rPr>
              <a:t>1</a:t>
            </a:r>
            <a:r>
              <a:rPr lang="en-US" sz="2400">
                <a:latin typeface="Times New Roman"/>
                <a:cs typeface="Times New Roman"/>
              </a:rPr>
              <a:t>. WHAT IS THE OPTIMAL LEVEL OF CASH? </a:t>
            </a:r>
            <a:br>
              <a:rPr lang="en-US" sz="2400">
                <a:latin typeface="Times New Roman"/>
              </a:rPr>
            </a:br>
            <a:br>
              <a:rPr lang="en-US" sz="2400">
                <a:latin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2. DATA PRE-PROCESSING</a:t>
            </a:r>
            <a:br>
              <a:rPr lang="en-US" sz="2400">
                <a:latin typeface="Times New Roman"/>
              </a:rPr>
            </a:br>
            <a:br>
              <a:rPr lang="en-US" sz="2400">
                <a:latin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3. DATA EXPLORATION</a:t>
            </a:r>
            <a:br>
              <a:rPr lang="en-US" sz="2400">
                <a:latin typeface="Times New Roman"/>
              </a:rPr>
            </a:br>
            <a:br>
              <a:rPr lang="en-US" sz="2400">
                <a:latin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4. RESULTS OF REGRESSION ANALYSIS</a:t>
            </a:r>
            <a:br>
              <a:rPr lang="en-US" sz="2400">
                <a:latin typeface="Times New Roman"/>
              </a:rPr>
            </a:br>
            <a:br>
              <a:rPr lang="en-US" sz="2400">
                <a:latin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5. RECOMMENDATIONS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CB7B7-B7D5-059C-D205-5CC4AB679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A515D-F172-2487-D8BB-669F9B44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71E402-6BDE-1DD7-1439-CD21749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0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467" y="334426"/>
            <a:ext cx="5431971" cy="557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2. 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04447" y="1077149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Times New Roman"/>
                <a:cs typeface="Times New Roman"/>
              </a:rPr>
              <a:t>How we </a:t>
            </a:r>
            <a:r>
              <a:rPr lang="en-US" b="1">
                <a:latin typeface="Times New Roman"/>
                <a:cs typeface="Times New Roman"/>
              </a:rPr>
              <a:t>Pull</a:t>
            </a:r>
            <a:r>
              <a:rPr lang="en-US">
                <a:latin typeface="Times New Roman"/>
                <a:cs typeface="Times New Roman"/>
              </a:rPr>
              <a:t> 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02344" y="1492724"/>
            <a:ext cx="9636481" cy="46759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Follow the steps which professor showed us in class.</a:t>
            </a:r>
          </a:p>
          <a:p>
            <a:r>
              <a:rPr lang="en-US" sz="1800"/>
              <a:t>Go to </a:t>
            </a:r>
            <a:r>
              <a:rPr lang="en-US" sz="1800">
                <a:ea typeface="+mn-lt"/>
                <a:cs typeface="+mn-lt"/>
                <a:hlinkClick r:id="rId2"/>
              </a:rPr>
              <a:t>https://wrds-www.wharton.upenn.edu/</a:t>
            </a:r>
            <a:endParaRPr lang="en-US" sz="1800">
              <a:ea typeface="+mn-lt"/>
              <a:cs typeface="+mn-lt"/>
            </a:endParaRPr>
          </a:p>
          <a:p>
            <a:r>
              <a:rPr lang="en-US" sz="1800"/>
              <a:t>Log in to your account</a:t>
            </a:r>
          </a:p>
          <a:p>
            <a:r>
              <a:rPr lang="en-US" sz="1800"/>
              <a:t>Choose </a:t>
            </a:r>
            <a:r>
              <a:rPr lang="en-US" sz="1800" b="1" i="1"/>
              <a:t>Compustat – Capital IQ =&gt; North America =&gt; Fundamentals Annual</a:t>
            </a:r>
            <a:endParaRPr lang="en-US" sz="1800"/>
          </a:p>
          <a:p>
            <a:r>
              <a:rPr lang="en-US" sz="1800"/>
              <a:t>Set the date from 1951-01 to 2022-12</a:t>
            </a:r>
            <a:endParaRPr lang="en-US" sz="1800" b="1" i="1"/>
          </a:p>
          <a:p>
            <a:r>
              <a:rPr lang="en-US" sz="1800"/>
              <a:t>In the "</a:t>
            </a:r>
            <a:r>
              <a:rPr lang="en-US" sz="1800" b="1" i="1"/>
              <a:t>Apply your company code</a:t>
            </a:r>
            <a:r>
              <a:rPr lang="en-US" sz="1800"/>
              <a:t>" section, choose [</a:t>
            </a:r>
            <a:r>
              <a:rPr lang="en-US" sz="1800" i="1"/>
              <a:t>Search the entire database</a:t>
            </a:r>
            <a:r>
              <a:rPr lang="en-US" sz="1800"/>
              <a:t>]</a:t>
            </a:r>
          </a:p>
          <a:p>
            <a:r>
              <a:rPr lang="en-US" sz="1800"/>
              <a:t>Next, choose your desired variables that you need to do your work</a:t>
            </a:r>
          </a:p>
          <a:p>
            <a:r>
              <a:rPr lang="en-US" sz="1800"/>
              <a:t>Select the query output format as </a:t>
            </a:r>
            <a:r>
              <a:rPr lang="en-US" sz="1800" b="1">
                <a:solidFill>
                  <a:srgbClr val="212529"/>
                </a:solidFill>
                <a:latin typeface="Helvetica Neue"/>
              </a:rPr>
              <a:t>*.sas7bdat</a:t>
            </a:r>
            <a:endParaRPr lang="en-US" sz="1800"/>
          </a:p>
          <a:p>
            <a:r>
              <a:rPr lang="en-US" sz="1800"/>
              <a:t>And the date format as </a:t>
            </a:r>
            <a:r>
              <a:rPr lang="en-US" sz="1800" b="1"/>
              <a:t>YYYYMMDD</a:t>
            </a:r>
          </a:p>
          <a:p>
            <a:r>
              <a:rPr lang="en-US" sz="1800"/>
              <a:t>Then click [</a:t>
            </a:r>
            <a:r>
              <a:rPr lang="en-US" sz="1800" b="1"/>
              <a:t>Submit form</a:t>
            </a:r>
            <a:r>
              <a:rPr lang="en-US" sz="1800"/>
              <a:t>]</a:t>
            </a:r>
          </a:p>
          <a:p>
            <a:r>
              <a:rPr lang="en-US" sz="1800"/>
              <a:t>After your data is ready, download and Let's go.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 descr="Bricks in the form of network signals on orange background">
            <a:extLst>
              <a:ext uri="{FF2B5EF4-FFF2-40B4-BE49-F238E27FC236}">
                <a16:creationId xmlns:a16="http://schemas.microsoft.com/office/drawing/2014/main" id="{4825EF67-E759-2A09-6C24-92F2CB3E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945" y="5855083"/>
            <a:ext cx="1403928" cy="935953"/>
          </a:xfrm>
          <a:prstGeom prst="rect">
            <a:avLst/>
          </a:prstGeom>
        </p:spPr>
      </p:pic>
      <p:pic>
        <p:nvPicPr>
          <p:cNvPr id="3" name="Picture 2" descr="Bricks in the form of network signals on orange background">
            <a:extLst>
              <a:ext uri="{FF2B5EF4-FFF2-40B4-BE49-F238E27FC236}">
                <a16:creationId xmlns:a16="http://schemas.microsoft.com/office/drawing/2014/main" id="{E3999ED9-47AE-1838-A7C1-21A9C885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5878174"/>
            <a:ext cx="1334655" cy="889771"/>
          </a:xfrm>
          <a:prstGeom prst="rect">
            <a:avLst/>
          </a:prstGeom>
        </p:spPr>
      </p:pic>
      <p:pic>
        <p:nvPicPr>
          <p:cNvPr id="7" name="Picture 6" descr="Bricks in the form of network signals on orange background">
            <a:extLst>
              <a:ext uri="{FF2B5EF4-FFF2-40B4-BE49-F238E27FC236}">
                <a16:creationId xmlns:a16="http://schemas.microsoft.com/office/drawing/2014/main" id="{F639EEBE-E8D5-9785-8615-A4D496EC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642" y="5901266"/>
            <a:ext cx="1326958" cy="889770"/>
          </a:xfrm>
          <a:prstGeom prst="rect">
            <a:avLst/>
          </a:prstGeom>
        </p:spPr>
      </p:pic>
      <p:pic>
        <p:nvPicPr>
          <p:cNvPr id="8" name="Picture 7" descr="Bricks in the form of network signals on orange background">
            <a:extLst>
              <a:ext uri="{FF2B5EF4-FFF2-40B4-BE49-F238E27FC236}">
                <a16:creationId xmlns:a16="http://schemas.microsoft.com/office/drawing/2014/main" id="{142EB4F7-5B39-CCA3-0D71-8CC17BBF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93" y="5901266"/>
            <a:ext cx="1311564" cy="882074"/>
          </a:xfrm>
          <a:prstGeom prst="rect">
            <a:avLst/>
          </a:prstGeom>
        </p:spPr>
      </p:pic>
      <p:pic>
        <p:nvPicPr>
          <p:cNvPr id="9" name="Picture 8" descr="Bricks in the form of network signals on orange background">
            <a:extLst>
              <a:ext uri="{FF2B5EF4-FFF2-40B4-BE49-F238E27FC236}">
                <a16:creationId xmlns:a16="http://schemas.microsoft.com/office/drawing/2014/main" id="{648947FC-BA4D-E289-7DB5-A977EBD8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893569"/>
            <a:ext cx="1373140" cy="8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5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467" y="334426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2. 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04447" y="1077149"/>
            <a:ext cx="920537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Times New Roman"/>
                <a:cs typeface="Times New Roman"/>
              </a:rPr>
              <a:t>Example: pulling data to calculate [</a:t>
            </a:r>
            <a:r>
              <a:rPr lang="en-US" i="1">
                <a:latin typeface="Times New Roman"/>
                <a:cs typeface="Times New Roman"/>
              </a:rPr>
              <a:t>Tax Burden and Foreign Income</a:t>
            </a:r>
            <a:r>
              <a:rPr lang="en-US">
                <a:latin typeface="Times New Roman"/>
                <a:cs typeface="Times New Roman"/>
              </a:rPr>
              <a:t>]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02344" y="1492724"/>
            <a:ext cx="9636481" cy="467599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B06A5F6-68B0-5FEC-50C4-39DF41AD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7" y="1393217"/>
            <a:ext cx="7067344" cy="500109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189CE9E-76C1-718C-8BF4-AEBA9283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53" y="4441445"/>
            <a:ext cx="6096000" cy="1363579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132518-4C80-EAAD-B1D6-8B955834E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574" y="3035746"/>
            <a:ext cx="4431490" cy="9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385" y="900120"/>
            <a:ext cx="6765925" cy="4968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2. DATA PRE-PROCESSING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24" name="Text Placeholder 5">
            <a:extLst>
              <a:ext uri="{FF2B5EF4-FFF2-40B4-BE49-F238E27FC236}">
                <a16:creationId xmlns:a16="http://schemas.microsoft.com/office/drawing/2014/main" id="{2B3E1893-5E37-C233-1582-F6F9AA105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949074"/>
              </p:ext>
            </p:extLst>
          </p:nvPr>
        </p:nvGraphicFramePr>
        <p:xfrm>
          <a:off x="838200" y="2286002"/>
          <a:ext cx="6094270" cy="354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4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467" y="334426"/>
            <a:ext cx="5601304" cy="557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2. 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04447" y="1077149"/>
            <a:ext cx="9583672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latin typeface="Times New Roman"/>
                <a:cs typeface="Times New Roman"/>
              </a:rPr>
              <a:t>Merge </a:t>
            </a:r>
            <a:r>
              <a:rPr lang="en-US">
                <a:latin typeface="Times New Roman"/>
                <a:cs typeface="Times New Roman"/>
              </a:rPr>
              <a:t>the data and </a:t>
            </a:r>
            <a:r>
              <a:rPr lang="en-US" b="1">
                <a:latin typeface="Times New Roman"/>
                <a:cs typeface="Times New Roman"/>
              </a:rPr>
              <a:t>Remove</a:t>
            </a:r>
            <a:r>
              <a:rPr lang="en-US">
                <a:latin typeface="Times New Roman"/>
                <a:cs typeface="Times New Roman"/>
              </a:rPr>
              <a:t> the outliers: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17407" y="1492724"/>
            <a:ext cx="4464610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/>
              <a:t>Remove the outliers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90852AC-D439-DBC4-AB49-706C54FB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98" y="2483724"/>
            <a:ext cx="6096000" cy="3592894"/>
          </a:xfrm>
          <a:prstGeom prst="rect">
            <a:avLst/>
          </a:prstGeom>
        </p:spPr>
      </p:pic>
      <p:pic>
        <p:nvPicPr>
          <p:cNvPr id="7" name="Picture 6" descr="A graph of a bar graph&#10;&#10;Description automatically generated">
            <a:extLst>
              <a:ext uri="{FF2B5EF4-FFF2-40B4-BE49-F238E27FC236}">
                <a16:creationId xmlns:a16="http://schemas.microsoft.com/office/drawing/2014/main" id="{09B69778-6163-1783-872B-5AB6FA93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84" y="2543783"/>
            <a:ext cx="3586263" cy="35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47" y="553065"/>
            <a:ext cx="5995219" cy="835282"/>
          </a:xfrm>
        </p:spPr>
        <p:txBody>
          <a:bodyPr lIns="0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Table 1 (DESCRIPTIVE Statistics)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62" y="210683"/>
            <a:ext cx="6765925" cy="4968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3. Data Exploration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C9CDEB-2E9A-33D1-EA67-EC35745D3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98525"/>
              </p:ext>
            </p:extLst>
          </p:nvPr>
        </p:nvGraphicFramePr>
        <p:xfrm>
          <a:off x="861391" y="1281043"/>
          <a:ext cx="10852886" cy="53984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61605">
                  <a:extLst>
                    <a:ext uri="{9D8B030D-6E8A-4147-A177-3AD203B41FA5}">
                      <a16:colId xmlns:a16="http://schemas.microsoft.com/office/drawing/2014/main" val="2571624731"/>
                    </a:ext>
                  </a:extLst>
                </a:gridCol>
                <a:gridCol w="1322499">
                  <a:extLst>
                    <a:ext uri="{9D8B030D-6E8A-4147-A177-3AD203B41FA5}">
                      <a16:colId xmlns:a16="http://schemas.microsoft.com/office/drawing/2014/main" val="3529174136"/>
                    </a:ext>
                  </a:extLst>
                </a:gridCol>
                <a:gridCol w="1440055">
                  <a:extLst>
                    <a:ext uri="{9D8B030D-6E8A-4147-A177-3AD203B41FA5}">
                      <a16:colId xmlns:a16="http://schemas.microsoft.com/office/drawing/2014/main" val="2352296463"/>
                    </a:ext>
                  </a:extLst>
                </a:gridCol>
                <a:gridCol w="1499881">
                  <a:extLst>
                    <a:ext uri="{9D8B030D-6E8A-4147-A177-3AD203B41FA5}">
                      <a16:colId xmlns:a16="http://schemas.microsoft.com/office/drawing/2014/main" val="821705702"/>
                    </a:ext>
                  </a:extLst>
                </a:gridCol>
                <a:gridCol w="1594345">
                  <a:extLst>
                    <a:ext uri="{9D8B030D-6E8A-4147-A177-3AD203B41FA5}">
                      <a16:colId xmlns:a16="http://schemas.microsoft.com/office/drawing/2014/main" val="1686890170"/>
                    </a:ext>
                  </a:extLst>
                </a:gridCol>
                <a:gridCol w="1387574">
                  <a:extLst>
                    <a:ext uri="{9D8B030D-6E8A-4147-A177-3AD203B41FA5}">
                      <a16:colId xmlns:a16="http://schemas.microsoft.com/office/drawing/2014/main" val="4156867264"/>
                    </a:ext>
                  </a:extLst>
                </a:gridCol>
                <a:gridCol w="1246927">
                  <a:extLst>
                    <a:ext uri="{9D8B030D-6E8A-4147-A177-3AD203B41FA5}">
                      <a16:colId xmlns:a16="http://schemas.microsoft.com/office/drawing/2014/main" val="2776049907"/>
                    </a:ext>
                  </a:extLst>
                </a:gridCol>
              </a:tblGrid>
              <a:tr h="2733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Variable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Mean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Std. Deviation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25</a:t>
                      </a:r>
                      <a:r>
                        <a:rPr lang="en-US" sz="1200" baseline="30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th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. Percentile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Median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75</a:t>
                      </a:r>
                      <a:r>
                        <a:rPr lang="en-US" sz="1200" baseline="30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th.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Percentile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493305"/>
                  </a:ext>
                </a:extLst>
              </a:tr>
              <a:tr h="3508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Cash Level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0.483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1.146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600492"/>
                  </a:ext>
                </a:extLst>
              </a:tr>
              <a:tr h="37277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Firm size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5.773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2.123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4.235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5.646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7.215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325786"/>
                  </a:ext>
                </a:extLst>
              </a:tr>
              <a:tr h="37277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Net Working Capital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0.406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-0.036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0.086 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0.239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090580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Capital Expenditure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0.078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0.026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0.050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06433"/>
                  </a:ext>
                </a:extLst>
              </a:tr>
              <a:tr h="3947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Industry Sigma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20.119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39.116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1.710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5.624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17.012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607973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 R&amp;D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0.002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0.057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267884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Dividend Dummy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0.358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0.479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19230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Sales growth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0.287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0.984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-0.008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0.097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0.272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402528"/>
                  </a:ext>
                </a:extLst>
              </a:tr>
              <a:tr h="4707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Cash from Operation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0.018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0.500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0.090 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0.160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88490"/>
                  </a:ext>
                </a:extLst>
              </a:tr>
              <a:tr h="37277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Firm age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2.502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0.894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1.791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2.564 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3.218 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615030"/>
                  </a:ext>
                </a:extLst>
              </a:tr>
              <a:tr h="4056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Tax burden on Foreign Income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  <a:endParaRPr lang="en-US"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0.685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  <a:endParaRPr lang="en-US"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</a:t>
                      </a:r>
                      <a:endParaRPr lang="en-US"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0.000</a:t>
                      </a:r>
                      <a:endParaRPr lang="en-US"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823484"/>
                  </a:ext>
                </a:extLst>
              </a:tr>
              <a:tr h="476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Management Ability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116099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0.553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0.286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0.600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0.800 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565695"/>
                  </a:ext>
                </a:extLst>
              </a:tr>
            </a:tbl>
          </a:graphicData>
        </a:graphic>
      </p:graphicFrame>
      <p:pic>
        <p:nvPicPr>
          <p:cNvPr id="3" name="Picture 2" descr="Three broken lines yellow, red, and blue pointing up">
            <a:extLst>
              <a:ext uri="{FF2B5EF4-FFF2-40B4-BE49-F238E27FC236}">
                <a16:creationId xmlns:a16="http://schemas.microsoft.com/office/drawing/2014/main" id="{8310D28D-BAA5-C89C-F521-768696A1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66" y="212003"/>
            <a:ext cx="1216122" cy="8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FE3C65-29EB-4E60-850B-7BD594E374E2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F37A69-22DE-493E-8552-03285CA5DA6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75ABCA3-2984-4C89-9460-81718D633EC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</TotalTime>
  <Words>980</Words>
  <Application>Microsoft Office PowerPoint</Application>
  <PresentationFormat>Widescreen</PresentationFormat>
  <Paragraphs>320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Arial,Sans-Serif</vt:lpstr>
      <vt:lpstr>Helvetica Neue</vt:lpstr>
      <vt:lpstr>Arial</vt:lpstr>
      <vt:lpstr>Calibri</vt:lpstr>
      <vt:lpstr>Tenorite</vt:lpstr>
      <vt:lpstr>Times New Roman</vt:lpstr>
      <vt:lpstr>Wingdings</vt:lpstr>
      <vt:lpstr>Monoline</vt:lpstr>
      <vt:lpstr>Optimal level of Cash</vt:lpstr>
      <vt:lpstr>Introduction </vt:lpstr>
      <vt:lpstr>1. WHAT IS THE OPTIMAL LEVEL OF CASH? WHY IS IT IMPORTANT?  </vt:lpstr>
      <vt:lpstr>Today’s Topics</vt:lpstr>
      <vt:lpstr>PowerPoint Presentation</vt:lpstr>
      <vt:lpstr>PowerPoint Presentation</vt:lpstr>
      <vt:lpstr>PowerPoint Presentation</vt:lpstr>
      <vt:lpstr>PowerPoint Presentation</vt:lpstr>
      <vt:lpstr>Table 1 (DESCRIPTIVE Statistics)</vt:lpstr>
      <vt:lpstr>TABLE 2 (correlation)  </vt:lpstr>
      <vt:lpstr>PowerPoint Presentation</vt:lpstr>
      <vt:lpstr>5.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yada so</dc:creator>
  <cp:lastModifiedBy>yada so</cp:lastModifiedBy>
  <cp:revision>6</cp:revision>
  <dcterms:created xsi:type="dcterms:W3CDTF">2023-11-21T03:21:32Z</dcterms:created>
  <dcterms:modified xsi:type="dcterms:W3CDTF">2023-12-10T00:15:02Z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